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  <p:sldMasterId id="2147483748" r:id="rId2"/>
  </p:sldMasterIdLst>
  <p:notesMasterIdLst>
    <p:notesMasterId r:id="rId45"/>
  </p:notesMasterIdLst>
  <p:handoutMasterIdLst>
    <p:handoutMasterId r:id="rId46"/>
  </p:handoutMasterIdLst>
  <p:sldIdLst>
    <p:sldId id="256" r:id="rId3"/>
    <p:sldId id="289" r:id="rId4"/>
    <p:sldId id="257" r:id="rId5"/>
    <p:sldId id="296" r:id="rId6"/>
    <p:sldId id="335" r:id="rId7"/>
    <p:sldId id="279" r:id="rId8"/>
    <p:sldId id="315" r:id="rId9"/>
    <p:sldId id="349" r:id="rId10"/>
    <p:sldId id="314" r:id="rId11"/>
    <p:sldId id="337" r:id="rId12"/>
    <p:sldId id="338" r:id="rId13"/>
    <p:sldId id="339" r:id="rId14"/>
    <p:sldId id="300" r:id="rId15"/>
    <p:sldId id="308" r:id="rId16"/>
    <p:sldId id="340" r:id="rId17"/>
    <p:sldId id="298" r:id="rId18"/>
    <p:sldId id="309" r:id="rId19"/>
    <p:sldId id="341" r:id="rId20"/>
    <p:sldId id="342" r:id="rId21"/>
    <p:sldId id="343" r:id="rId22"/>
    <p:sldId id="344" r:id="rId23"/>
    <p:sldId id="345" r:id="rId24"/>
    <p:sldId id="346" r:id="rId25"/>
    <p:sldId id="327" r:id="rId26"/>
    <p:sldId id="347" r:id="rId27"/>
    <p:sldId id="348" r:id="rId28"/>
    <p:sldId id="325" r:id="rId29"/>
    <p:sldId id="326" r:id="rId30"/>
    <p:sldId id="328" r:id="rId31"/>
    <p:sldId id="329" r:id="rId32"/>
    <p:sldId id="330" r:id="rId33"/>
    <p:sldId id="331" r:id="rId34"/>
    <p:sldId id="351" r:id="rId35"/>
    <p:sldId id="332" r:id="rId36"/>
    <p:sldId id="333" r:id="rId37"/>
    <p:sldId id="334" r:id="rId38"/>
    <p:sldId id="311" r:id="rId39"/>
    <p:sldId id="312" r:id="rId40"/>
    <p:sldId id="350" r:id="rId41"/>
    <p:sldId id="352" r:id="rId42"/>
    <p:sldId id="291" r:id="rId43"/>
    <p:sldId id="295" r:id="rId44"/>
  </p:sldIdLst>
  <p:sldSz cx="9144000" cy="6858000" type="screen4x3"/>
  <p:notesSz cx="6797675" cy="992663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標楷體" pitchFamily="65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標楷體" pitchFamily="65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標楷體" pitchFamily="65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標楷體" pitchFamily="65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標楷體" pitchFamily="65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標楷體" pitchFamily="65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標楷體" pitchFamily="65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標楷體" pitchFamily="65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標楷體" pitchFamily="65" charset="-12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37A070D8-A1C9-4A23-8F1F-97B37368A650}">
          <p14:sldIdLst>
            <p14:sldId id="256"/>
            <p14:sldId id="289"/>
            <p14:sldId id="257"/>
            <p14:sldId id="296"/>
            <p14:sldId id="335"/>
            <p14:sldId id="279"/>
            <p14:sldId id="315"/>
            <p14:sldId id="349"/>
            <p14:sldId id="314"/>
            <p14:sldId id="337"/>
            <p14:sldId id="338"/>
            <p14:sldId id="339"/>
            <p14:sldId id="300"/>
            <p14:sldId id="308"/>
            <p14:sldId id="340"/>
            <p14:sldId id="298"/>
            <p14:sldId id="309"/>
            <p14:sldId id="341"/>
            <p14:sldId id="342"/>
            <p14:sldId id="343"/>
            <p14:sldId id="344"/>
            <p14:sldId id="345"/>
            <p14:sldId id="346"/>
            <p14:sldId id="327"/>
            <p14:sldId id="347"/>
            <p14:sldId id="348"/>
            <p14:sldId id="325"/>
            <p14:sldId id="326"/>
            <p14:sldId id="328"/>
            <p14:sldId id="329"/>
            <p14:sldId id="330"/>
            <p14:sldId id="331"/>
            <p14:sldId id="351"/>
            <p14:sldId id="332"/>
            <p14:sldId id="333"/>
            <p14:sldId id="334"/>
            <p14:sldId id="311"/>
            <p14:sldId id="312"/>
            <p14:sldId id="350"/>
            <p14:sldId id="352"/>
            <p14:sldId id="291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99"/>
    <a:srgbClr val="008000"/>
    <a:srgbClr val="010899"/>
    <a:srgbClr val="FF66FF"/>
    <a:srgbClr val="FFFFFF"/>
    <a:srgbClr val="08921F"/>
    <a:srgbClr val="ED12FE"/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68" autoAdjust="0"/>
    <p:restoredTop sz="94729" autoAdjust="0"/>
  </p:normalViewPr>
  <p:slideViewPr>
    <p:cSldViewPr>
      <p:cViewPr varScale="1">
        <p:scale>
          <a:sx n="61" d="100"/>
          <a:sy n="61" d="100"/>
        </p:scale>
        <p:origin x="139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-8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MO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2EFB1D-9C55-486F-8424-2ADD2C86F35A}" type="datetimeFigureOut">
              <a:rPr lang="zh-MO" altLang="en-US" smtClean="0"/>
              <a:t>27/8/2022</a:t>
            </a:fld>
            <a:endParaRPr lang="zh-MO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MO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AFD5CD-B90D-4FD2-B1D8-7AA37DAD3F68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34125678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4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4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8584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4" y="9428584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196DD173-E0CE-49D4-A8E5-73A04856BB9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079902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MO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6DD173-E0CE-49D4-A8E5-73A04856BB91}" type="slidenum">
              <a:rPr lang="en-US" altLang="zh-TW" smtClean="0"/>
              <a:pPr>
                <a:defRPr/>
              </a:pPr>
              <a:t>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52391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6DD173-E0CE-49D4-A8E5-73A04856BB91}" type="slidenum">
              <a:rPr lang="en-US" altLang="zh-TW" smtClean="0"/>
              <a:pPr>
                <a:defRPr/>
              </a:pPr>
              <a:t>12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50296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6DD173-E0CE-49D4-A8E5-73A04856BB91}" type="slidenum">
              <a:rPr lang="en-US" altLang="zh-TW" smtClean="0"/>
              <a:pPr>
                <a:defRPr/>
              </a:pPr>
              <a:t>13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845012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6DD173-E0CE-49D4-A8E5-73A04856BB91}" type="slidenum">
              <a:rPr lang="en-US" altLang="zh-TW" smtClean="0"/>
              <a:pPr>
                <a:defRPr/>
              </a:pPr>
              <a:t>14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845012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6DD173-E0CE-49D4-A8E5-73A04856BB91}" type="slidenum">
              <a:rPr lang="en-US" altLang="zh-TW" smtClean="0"/>
              <a:pPr>
                <a:defRPr/>
              </a:pPr>
              <a:t>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773732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6DD173-E0CE-49D4-A8E5-73A04856BB91}" type="slidenum">
              <a:rPr lang="en-US" altLang="zh-TW" smtClean="0"/>
              <a:pPr>
                <a:defRPr/>
              </a:pPr>
              <a:t>16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710328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6DD173-E0CE-49D4-A8E5-73A04856BB91}" type="slidenum">
              <a:rPr lang="en-US" altLang="zh-TW" smtClean="0"/>
              <a:pPr>
                <a:defRPr/>
              </a:pPr>
              <a:t>17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557425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6DD173-E0CE-49D4-A8E5-73A04856BB91}" type="slidenum">
              <a:rPr lang="en-US" altLang="zh-TW" smtClean="0"/>
              <a:pPr>
                <a:defRPr/>
              </a:pPr>
              <a:t>18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618568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6DD173-E0CE-49D4-A8E5-73A04856BB91}" type="slidenum">
              <a:rPr lang="en-US" altLang="zh-TW" smtClean="0"/>
              <a:pPr>
                <a:defRPr/>
              </a:pPr>
              <a:t>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163061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6DD173-E0CE-49D4-A8E5-73A04856BB91}" type="slidenum">
              <a:rPr lang="en-US" altLang="zh-TW" smtClean="0"/>
              <a:pPr>
                <a:defRPr/>
              </a:pPr>
              <a:t>20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682720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6DD173-E0CE-49D4-A8E5-73A04856BB91}" type="slidenum">
              <a:rPr lang="en-US" altLang="zh-TW" smtClean="0"/>
              <a:pPr>
                <a:defRPr/>
              </a:pPr>
              <a:t>21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08882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6DD173-E0CE-49D4-A8E5-73A04856BB91}" type="slidenum">
              <a:rPr lang="en-US" altLang="zh-TW" smtClean="0"/>
              <a:pPr>
                <a:defRPr/>
              </a:pPr>
              <a:t>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820248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6DD173-E0CE-49D4-A8E5-73A04856BB91}" type="slidenum">
              <a:rPr lang="en-US" altLang="zh-TW" smtClean="0"/>
              <a:pPr>
                <a:defRPr/>
              </a:pPr>
              <a:t>22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584799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6DD173-E0CE-49D4-A8E5-73A04856BB91}" type="slidenum">
              <a:rPr lang="en-US" altLang="zh-TW" smtClean="0"/>
              <a:pPr>
                <a:defRPr/>
              </a:pPr>
              <a:t>23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118611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6DD173-E0CE-49D4-A8E5-73A04856BB91}" type="slidenum">
              <a:rPr lang="en-US" altLang="zh-TW" smtClean="0"/>
              <a:pPr>
                <a:defRPr/>
              </a:pPr>
              <a:t>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357091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346DA5-8597-49EC-866D-CAAAE37C4F93}" type="slidenum">
              <a:rPr lang="en-US" altLang="zh-TW" smtClean="0">
                <a:ea typeface="新細明體" charset="-120"/>
              </a:rPr>
              <a:pPr/>
              <a:t>25</a:t>
            </a:fld>
            <a:endParaRPr lang="en-US" altLang="zh-TW">
              <a:ea typeface="新細明體" charset="-120"/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zh-TW">
                <a:ea typeface="新細明體" charset="-120"/>
              </a:rPr>
              <a:t>_______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6DD173-E0CE-49D4-A8E5-73A04856BB91}" type="slidenum">
              <a:rPr lang="en-US" altLang="zh-TW" smtClean="0"/>
              <a:pPr>
                <a:defRPr/>
              </a:pPr>
              <a:t>26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369014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6DD173-E0CE-49D4-A8E5-73A04856BB91}" type="slidenum">
              <a:rPr lang="en-US" altLang="zh-TW" smtClean="0"/>
              <a:pPr>
                <a:defRPr/>
              </a:pPr>
              <a:t>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135247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6DD173-E0CE-49D4-A8E5-73A04856BB91}" type="slidenum">
              <a:rPr lang="en-US" altLang="zh-TW" smtClean="0"/>
              <a:pPr>
                <a:defRPr/>
              </a:pPr>
              <a:t>28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494851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6DD173-E0CE-49D4-A8E5-73A04856BB91}" type="slidenum">
              <a:rPr lang="en-US" altLang="zh-TW" smtClean="0"/>
              <a:pPr>
                <a:defRPr/>
              </a:pPr>
              <a:t>29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271593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6DD173-E0CE-49D4-A8E5-73A04856BB91}" type="slidenum">
              <a:rPr lang="en-US" altLang="zh-TW" smtClean="0"/>
              <a:pPr>
                <a:defRPr/>
              </a:pPr>
              <a:t>30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124012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6DD173-E0CE-49D4-A8E5-73A04856BB91}" type="slidenum">
              <a:rPr lang="en-US" altLang="zh-TW" smtClean="0"/>
              <a:pPr>
                <a:defRPr/>
              </a:pPr>
              <a:t>31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7787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MO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6DD173-E0CE-49D4-A8E5-73A04856BB91}" type="slidenum">
              <a:rPr lang="en-US" altLang="zh-TW" smtClean="0"/>
              <a:pPr>
                <a:defRPr/>
              </a:pPr>
              <a:t>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20912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6DD173-E0CE-49D4-A8E5-73A04856BB91}" type="slidenum">
              <a:rPr lang="en-US" altLang="zh-TW" smtClean="0"/>
              <a:pPr>
                <a:defRPr/>
              </a:pPr>
              <a:t>32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708380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6DD173-E0CE-49D4-A8E5-73A04856BB91}" type="slidenum">
              <a:rPr lang="en-US" altLang="zh-TW" smtClean="0"/>
              <a:pPr>
                <a:defRPr/>
              </a:pPr>
              <a:t>33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996354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6DD173-E0CE-49D4-A8E5-73A04856BB91}" type="slidenum">
              <a:rPr lang="en-US" altLang="zh-TW" smtClean="0"/>
              <a:pPr>
                <a:defRPr/>
              </a:pPr>
              <a:t>41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231671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6DD173-E0CE-49D4-A8E5-73A04856BB91}" type="slidenum">
              <a:rPr lang="en-US" altLang="zh-TW" smtClean="0"/>
              <a:pPr>
                <a:defRPr/>
              </a:pPr>
              <a:t>42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34783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6DD173-E0CE-49D4-A8E5-73A04856BB91}" type="slidenum">
              <a:rPr lang="en-US" altLang="zh-TW" smtClean="0"/>
              <a:pPr>
                <a:defRPr/>
              </a:pPr>
              <a:t>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82554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6DD173-E0CE-49D4-A8E5-73A04856BB91}" type="slidenum">
              <a:rPr lang="en-US" altLang="zh-TW" smtClean="0"/>
              <a:pPr>
                <a:defRPr/>
              </a:pPr>
              <a:t>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52517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MO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6DD173-E0CE-49D4-A8E5-73A04856BB91}" type="slidenum">
              <a:rPr lang="en-US" altLang="zh-TW" smtClean="0"/>
              <a:pPr>
                <a:defRPr/>
              </a:pPr>
              <a:t>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28292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6DD173-E0CE-49D4-A8E5-73A04856BB91}" type="slidenum">
              <a:rPr lang="en-US" altLang="zh-TW" smtClean="0"/>
              <a:pPr>
                <a:defRPr/>
              </a:pPr>
              <a:t>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18816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6DD173-E0CE-49D4-A8E5-73A04856BB91}" type="slidenum">
              <a:rPr lang="en-US" altLang="zh-TW" smtClean="0"/>
              <a:pPr>
                <a:defRPr/>
              </a:pPr>
              <a:t>10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50296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6DD173-E0CE-49D4-A8E5-73A04856BB91}" type="slidenum">
              <a:rPr lang="en-US" altLang="zh-TW" smtClean="0"/>
              <a:pPr>
                <a:defRPr/>
              </a:pPr>
              <a:t>11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50296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 useBgFill="1">
        <p:nvSpPr>
          <p:cNvPr id="5" name="圓角矩形 4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6" name="矩形 5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7" name="矩形 6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1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" name="投影片編號版面配置區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09AF20A-4B2C-48C8-AD36-5A1B2530E85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AB6D9-A5C6-44AB-9930-AA00667C5DA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21663-BB7A-4824-A6E8-034BFC00018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F827-1E50-41B0-8095-F735ECA5ED4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MO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zh-MO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DD8BD-9443-43C2-97CA-56E8837BD58B}" type="datetimeFigureOut">
              <a:rPr lang="zh-MO" alt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zh-MO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4141E-896E-40E3-92E2-F05368B4E3BF}" type="slidenum">
              <a:rPr lang="zh-MO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MO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113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MO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MO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DD8BD-9443-43C2-97CA-56E8837BD58B}" type="datetimeFigureOut">
              <a:rPr lang="zh-MO" alt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zh-MO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4141E-896E-40E3-92E2-F05368B4E3BF}" type="slidenum">
              <a:rPr lang="zh-MO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MO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201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MO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DD8BD-9443-43C2-97CA-56E8837BD58B}" type="datetimeFigureOut">
              <a:rPr lang="zh-MO" alt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zh-MO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4141E-896E-40E3-92E2-F05368B4E3BF}" type="slidenum">
              <a:rPr lang="zh-MO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MO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338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MO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MO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MO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DD8BD-9443-43C2-97CA-56E8837BD58B}" type="datetimeFigureOut">
              <a:rPr lang="zh-MO" alt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zh-MO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4141E-896E-40E3-92E2-F05368B4E3BF}" type="slidenum">
              <a:rPr lang="zh-MO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MO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4239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MO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MO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MO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DD8BD-9443-43C2-97CA-56E8837BD58B}" type="datetimeFigureOut">
              <a:rPr lang="zh-MO" alt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zh-MO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4141E-896E-40E3-92E2-F05368B4E3BF}" type="slidenum">
              <a:rPr lang="zh-MO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MO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8019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MO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DD8BD-9443-43C2-97CA-56E8837BD58B}" type="datetimeFigureOut">
              <a:rPr lang="zh-MO" alt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zh-MO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4141E-896E-40E3-92E2-F05368B4E3BF}" type="slidenum">
              <a:rPr lang="zh-MO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MO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2383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DD8BD-9443-43C2-97CA-56E8837BD58B}" type="datetimeFigureOut">
              <a:rPr lang="zh-MO" alt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zh-MO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4141E-896E-40E3-92E2-F05368B4E3BF}" type="slidenum">
              <a:rPr lang="zh-MO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MO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468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A26CF-23CB-41A6-BE73-F9F6CA04197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MO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MO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DD8BD-9443-43C2-97CA-56E8837BD58B}" type="datetimeFigureOut">
              <a:rPr lang="zh-MO" alt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zh-MO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4141E-896E-40E3-92E2-F05368B4E3BF}" type="slidenum">
              <a:rPr lang="zh-MO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MO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0851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MO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MO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DD8BD-9443-43C2-97CA-56E8837BD58B}" type="datetimeFigureOut">
              <a:rPr lang="zh-MO" alt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zh-MO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4141E-896E-40E3-92E2-F05368B4E3BF}" type="slidenum">
              <a:rPr lang="zh-MO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MO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6753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MO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MO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DD8BD-9443-43C2-97CA-56E8837BD58B}" type="datetimeFigureOut">
              <a:rPr lang="zh-MO" alt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zh-MO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4141E-896E-40E3-92E2-F05368B4E3BF}" type="slidenum">
              <a:rPr lang="zh-MO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MO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1052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MO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MO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DD8BD-9443-43C2-97CA-56E8837BD58B}" type="datetimeFigureOut">
              <a:rPr lang="zh-MO" alt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zh-MO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4141E-896E-40E3-92E2-F05368B4E3BF}" type="slidenum">
              <a:rPr lang="zh-MO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MO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731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 useBgFill="1">
        <p:nvSpPr>
          <p:cNvPr id="5" name="圓角矩形 4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6" name="矩形 5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7" name="矩形 6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F3E55-B555-41B5-A1B6-EEA92AD7C82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0F9C8-A212-4D92-834D-86F77659AB5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1" name="內容版面配置區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369B7-830F-4649-BECA-1987B1E5B68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715B5-74B1-430D-9EBD-B59BF82C4B2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0FFF7-F421-453E-9968-215CD79BDBE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 useBgFill="1">
        <p:nvSpPr>
          <p:cNvPr id="6" name="圓角矩形 5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599F9-3839-4733-A81C-292726C08C6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6" name="矩形 5"/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7" name="矩形 6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8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07A5C-2AD0-46F1-91B1-4D147275B10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>
            <a:alpha val="4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 useBgFill="1">
        <p:nvSpPr>
          <p:cNvPr id="8" name="圓角矩形 7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14340" name="標題版面配置區 21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4341" name="文字版面配置區 12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F9E65942-F95C-4653-A5A4-927E09A5575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4" r:id="rId2"/>
    <p:sldLayoutId id="2147483727" r:id="rId3"/>
    <p:sldLayoutId id="2147483723" r:id="rId4"/>
    <p:sldLayoutId id="2147483722" r:id="rId5"/>
    <p:sldLayoutId id="2147483721" r:id="rId6"/>
    <p:sldLayoutId id="2147483720" r:id="rId7"/>
    <p:sldLayoutId id="2147483728" r:id="rId8"/>
    <p:sldLayoutId id="2147483729" r:id="rId9"/>
    <p:sldLayoutId id="2147483719" r:id="rId10"/>
    <p:sldLayoutId id="2147483718" r:id="rId11"/>
    <p:sldLayoutId id="2147483717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微軟正黑體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  <a:ea typeface="微軟正黑體" pitchFamily="34" charset="-120"/>
          <a:cs typeface="微軟正黑體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  <a:ea typeface="微軟正黑體" pitchFamily="34" charset="-120"/>
          <a:cs typeface="微軟正黑體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  <a:ea typeface="微軟正黑體" pitchFamily="34" charset="-120"/>
          <a:cs typeface="微軟正黑體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  <a:ea typeface="微軟正黑體" pitchFamily="34" charset="-120"/>
          <a:cs typeface="微軟正黑體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  <a:ea typeface="微軟正黑體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  <a:ea typeface="微軟正黑體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  <a:ea typeface="微軟正黑體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  <a:ea typeface="微軟正黑體" pitchFamily="34" charset="-12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MO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MO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4ADD8BD-9443-43C2-97CA-56E8837BD58B}" type="datetimeFigureOut">
              <a:rPr kumimoji="0" lang="zh-MO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27/8/2022</a:t>
            </a:fld>
            <a:endParaRPr kumimoji="0" lang="zh-MO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zh-MO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C34141E-896E-40E3-92E2-F05368B4E3BF}" type="slidenum">
              <a:rPr kumimoji="0" lang="zh-MO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MO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592605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M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e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skphc.edu.mo/notice/194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l_fi" descr="1439498_175907006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1143002" y="-1143000"/>
            <a:ext cx="6858000" cy="914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683568" y="1844824"/>
            <a:ext cx="7929618" cy="3571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標楷體" pitchFamily="65" charset="-120"/>
              </a:rPr>
              <a:t>陳瑞祺永援中學</a:t>
            </a:r>
            <a:endParaRPr lang="en-US" altLang="zh-TW" sz="32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標楷體" pitchFamily="65" charset="-120"/>
            </a:endParaRPr>
          </a:p>
          <a:p>
            <a:pPr algn="ctr"/>
            <a:r>
              <a:rPr lang="en-US" altLang="zh-TW" sz="2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標楷體" pitchFamily="65" charset="-120"/>
              </a:rPr>
              <a:t>2022-2023</a:t>
            </a:r>
            <a:r>
              <a:rPr lang="zh-TW" altLang="en-US" sz="2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標楷體" pitchFamily="65" charset="-120"/>
              </a:rPr>
              <a:t>年度</a:t>
            </a:r>
            <a:endParaRPr lang="en-US" altLang="zh-TW" sz="28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標楷體" pitchFamily="65" charset="-120"/>
            </a:endParaRPr>
          </a:p>
          <a:p>
            <a:pPr algn="ctr"/>
            <a:r>
              <a:rPr lang="zh-TW" alt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標楷體" pitchFamily="65" charset="-120"/>
              </a:rPr>
              <a:t>小一家長會</a:t>
            </a:r>
          </a:p>
        </p:txBody>
      </p:sp>
      <p:pic>
        <p:nvPicPr>
          <p:cNvPr id="29700" name="Picture 4" descr="http://www.lookingforloves.com/animated%20gif%20friends%20images%20love/welcome/animated%20gif%20welcome%20glitter%20images%20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-214337"/>
            <a:ext cx="9051717" cy="1928826"/>
          </a:xfrm>
          <a:prstGeom prst="rect">
            <a:avLst/>
          </a:prstGeom>
          <a:noFill/>
        </p:spPr>
      </p:pic>
      <p:pic>
        <p:nvPicPr>
          <p:cNvPr id="7" name="圖片 6" descr="1383308_661882947163971_1349976006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12" y="-83970"/>
            <a:ext cx="1928794" cy="1928794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IMG_95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4" t="31251" b="27489"/>
          <a:stretch/>
        </p:blipFill>
        <p:spPr bwMode="auto">
          <a:xfrm rot="5400000">
            <a:off x="5369523" y="2642347"/>
            <a:ext cx="4458008" cy="157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504" y="-1179512"/>
            <a:ext cx="8928992" cy="2232248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5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j-cs"/>
              </a:rPr>
              <a:t>校服</a:t>
            </a:r>
            <a:r>
              <a:rPr lang="zh-TW" altLang="en-US" sz="5800" kern="10" dirty="0">
                <a:ln w="9525">
                  <a:noFill/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標楷體"/>
                <a:ea typeface="標楷體"/>
                <a:cs typeface="+mj-cs"/>
              </a:rPr>
              <a:t> </a:t>
            </a:r>
            <a:r>
              <a:rPr lang="en-US" altLang="zh-TW" sz="5800" kern="10" dirty="0">
                <a:ln w="9525">
                  <a:noFill/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標楷體"/>
                <a:ea typeface="標楷體"/>
                <a:cs typeface="+mj-cs"/>
              </a:rPr>
              <a:t>(</a:t>
            </a:r>
            <a:r>
              <a:rPr lang="zh-TW" altLang="en-US" sz="5800" kern="10" dirty="0">
                <a:ln w="9525">
                  <a:noFill/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標楷體"/>
                <a:ea typeface="標楷體"/>
                <a:cs typeface="+mj-cs"/>
              </a:rPr>
              <a:t>男生</a:t>
            </a:r>
            <a:r>
              <a:rPr lang="en-US" altLang="zh-TW" sz="5800" kern="10" dirty="0">
                <a:ln w="9525">
                  <a:noFill/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標楷體"/>
                <a:ea typeface="標楷體"/>
                <a:cs typeface="+mj-cs"/>
              </a:rPr>
              <a:t>)</a:t>
            </a:r>
            <a:endParaRPr lang="zh-TW" altLang="en-US" sz="5800" dirty="0">
              <a:solidFill>
                <a:srgbClr val="00B050"/>
              </a:solidFill>
              <a:cs typeface="+mj-cs"/>
            </a:endParaRPr>
          </a:p>
        </p:txBody>
      </p:sp>
      <p:pic>
        <p:nvPicPr>
          <p:cNvPr id="1026" name="Picture 2" descr="C:\Users\user\Downloads\IMG_95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74" t="29066" r="5726" b="29353"/>
          <a:stretch/>
        </p:blipFill>
        <p:spPr bwMode="auto">
          <a:xfrm rot="5400000">
            <a:off x="1252919" y="2625814"/>
            <a:ext cx="4458007" cy="161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圓角矩形 5"/>
          <p:cNvSpPr/>
          <p:nvPr/>
        </p:nvSpPr>
        <p:spPr>
          <a:xfrm>
            <a:off x="3105189" y="1635287"/>
            <a:ext cx="607098" cy="216024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直線單箭頭接點 6"/>
          <p:cNvCxnSpPr/>
          <p:nvPr/>
        </p:nvCxnSpPr>
        <p:spPr>
          <a:xfrm>
            <a:off x="5889876" y="2128310"/>
            <a:ext cx="1563286" cy="74214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4581919" y="1574312"/>
            <a:ext cx="1820687" cy="55399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000" b="1" dirty="0">
                <a:solidFill>
                  <a:schemeClr val="accent2"/>
                </a:solidFill>
              </a:rPr>
              <a:t>白色夏裇</a:t>
            </a:r>
            <a:endParaRPr lang="zh-HK" altLang="en-US" sz="3000" b="1" dirty="0">
              <a:solidFill>
                <a:schemeClr val="accent2"/>
              </a:solidFill>
            </a:endParaRPr>
          </a:p>
        </p:txBody>
      </p:sp>
      <p:cxnSp>
        <p:nvCxnSpPr>
          <p:cNvPr id="11" name="直線單箭頭接點 10"/>
          <p:cNvCxnSpPr/>
          <p:nvPr/>
        </p:nvCxnSpPr>
        <p:spPr>
          <a:xfrm flipH="1">
            <a:off x="3712287" y="3557437"/>
            <a:ext cx="1216794" cy="74214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4500834" y="2995122"/>
            <a:ext cx="2101111" cy="55399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000" b="1" dirty="0">
                <a:solidFill>
                  <a:schemeClr val="accent2"/>
                </a:solidFill>
              </a:rPr>
              <a:t>白色短西褲</a:t>
            </a:r>
            <a:endParaRPr lang="zh-HK" altLang="en-US" sz="3000" b="1" dirty="0">
              <a:solidFill>
                <a:schemeClr val="accent2"/>
              </a:solidFill>
            </a:endParaRPr>
          </a:p>
        </p:txBody>
      </p:sp>
      <p:cxnSp>
        <p:nvCxnSpPr>
          <p:cNvPr id="23" name="直線單箭頭接點 22"/>
          <p:cNvCxnSpPr>
            <a:stCxn id="24" idx="2"/>
          </p:cNvCxnSpPr>
          <p:nvPr/>
        </p:nvCxnSpPr>
        <p:spPr>
          <a:xfrm>
            <a:off x="1429600" y="4227575"/>
            <a:ext cx="1920485" cy="80312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/>
          <p:cNvSpPr txBox="1"/>
          <p:nvPr/>
        </p:nvSpPr>
        <p:spPr>
          <a:xfrm>
            <a:off x="739472" y="3673577"/>
            <a:ext cx="1380255" cy="55399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000" b="1" dirty="0">
                <a:solidFill>
                  <a:schemeClr val="accent2"/>
                </a:solidFill>
              </a:rPr>
              <a:t>白短襪</a:t>
            </a:r>
            <a:endParaRPr lang="zh-HK" altLang="en-US" sz="3000" b="1" dirty="0">
              <a:solidFill>
                <a:schemeClr val="accent2"/>
              </a:solidFill>
            </a:endParaRPr>
          </a:p>
        </p:txBody>
      </p:sp>
      <p:cxnSp>
        <p:nvCxnSpPr>
          <p:cNvPr id="26" name="直線單箭頭接點 25"/>
          <p:cNvCxnSpPr/>
          <p:nvPr/>
        </p:nvCxnSpPr>
        <p:spPr>
          <a:xfrm flipH="1">
            <a:off x="3582602" y="4862948"/>
            <a:ext cx="1476164" cy="51675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/>
          <p:cNvSpPr txBox="1"/>
          <p:nvPr/>
        </p:nvSpPr>
        <p:spPr>
          <a:xfrm>
            <a:off x="4779572" y="4308950"/>
            <a:ext cx="1425377" cy="55399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b="1" dirty="0">
                <a:solidFill>
                  <a:schemeClr val="accent2"/>
                </a:solidFill>
              </a:rPr>
              <a:t>黑皮鞋</a:t>
            </a:r>
            <a:endParaRPr lang="zh-HK" altLang="en-US" sz="3000" b="1" dirty="0">
              <a:solidFill>
                <a:schemeClr val="accent2"/>
              </a:solidFill>
            </a:endParaRPr>
          </a:p>
        </p:txBody>
      </p:sp>
      <p:cxnSp>
        <p:nvCxnSpPr>
          <p:cNvPr id="35" name="直線單箭頭接點 34"/>
          <p:cNvCxnSpPr>
            <a:cxnSpLocks/>
          </p:cNvCxnSpPr>
          <p:nvPr/>
        </p:nvCxnSpPr>
        <p:spPr>
          <a:xfrm flipH="1">
            <a:off x="3789991" y="2128310"/>
            <a:ext cx="1259150" cy="38210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/>
          <p:cNvCxnSpPr/>
          <p:nvPr/>
        </p:nvCxnSpPr>
        <p:spPr>
          <a:xfrm>
            <a:off x="5926544" y="3549120"/>
            <a:ext cx="1350802" cy="53443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45"/>
          <p:cNvCxnSpPr/>
          <p:nvPr/>
        </p:nvCxnSpPr>
        <p:spPr>
          <a:xfrm>
            <a:off x="5926544" y="4862948"/>
            <a:ext cx="1526618" cy="44474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/>
          <p:cNvCxnSpPr>
            <a:cxnSpLocks/>
            <a:stCxn id="52" idx="2"/>
          </p:cNvCxnSpPr>
          <p:nvPr/>
        </p:nvCxnSpPr>
        <p:spPr>
          <a:xfrm>
            <a:off x="1616594" y="2787415"/>
            <a:ext cx="1928843" cy="10898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68" name="矩形 45067"/>
          <p:cNvSpPr/>
          <p:nvPr/>
        </p:nvSpPr>
        <p:spPr>
          <a:xfrm>
            <a:off x="3561191" y="2758980"/>
            <a:ext cx="345709" cy="22295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52" name="文字方塊 51"/>
          <p:cNvSpPr txBox="1"/>
          <p:nvPr/>
        </p:nvSpPr>
        <p:spPr>
          <a:xfrm>
            <a:off x="1044722" y="2233417"/>
            <a:ext cx="1143744" cy="55399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b="1" dirty="0">
                <a:solidFill>
                  <a:schemeClr val="accent2"/>
                </a:solidFill>
              </a:rPr>
              <a:t>校章</a:t>
            </a:r>
            <a:endParaRPr lang="zh-HK" altLang="en-US" sz="3000" b="1" dirty="0">
              <a:solidFill>
                <a:schemeClr val="accent2"/>
              </a:solidFill>
            </a:endParaRPr>
          </a:p>
        </p:txBody>
      </p:sp>
      <p:sp>
        <p:nvSpPr>
          <p:cNvPr id="53" name="圓角矩形 52"/>
          <p:cNvSpPr/>
          <p:nvPr/>
        </p:nvSpPr>
        <p:spPr>
          <a:xfrm>
            <a:off x="7270895" y="1571663"/>
            <a:ext cx="607098" cy="216024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89E2674-D1E9-4F8A-88F7-6636718A2A95}"/>
              </a:ext>
            </a:extLst>
          </p:cNvPr>
          <p:cNvSpPr txBox="1"/>
          <p:nvPr/>
        </p:nvSpPr>
        <p:spPr>
          <a:xfrm>
            <a:off x="215516" y="5862201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FF0000"/>
                </a:solidFill>
                <a:latin typeface="標楷體" pitchFamily="65" charset="-120"/>
              </a:rPr>
              <a:t>※</a:t>
            </a:r>
            <a:r>
              <a:rPr lang="zh-TW" altLang="en-US" sz="4000" b="1" dirty="0">
                <a:solidFill>
                  <a:srgbClr val="FF0000"/>
                </a:solidFill>
                <a:latin typeface="標楷體" pitchFamily="65" charset="-120"/>
              </a:rPr>
              <a:t> </a:t>
            </a:r>
            <a:r>
              <a:rPr lang="zh-TW" altLang="en-US" sz="4000" b="1" dirty="0">
                <a:solidFill>
                  <a:srgbClr val="010899"/>
                </a:solidFill>
                <a:latin typeface="標楷體" pitchFamily="65" charset="-120"/>
              </a:rPr>
              <a:t>要穿著</a:t>
            </a:r>
            <a:r>
              <a:rPr lang="zh-TW" altLang="en-US" sz="4000" b="1" u="sng" dirty="0">
                <a:solidFill>
                  <a:srgbClr val="08921F"/>
                </a:solidFill>
                <a:latin typeface="標楷體" pitchFamily="65" charset="-120"/>
              </a:rPr>
              <a:t>白色內衣</a:t>
            </a:r>
            <a:r>
              <a:rPr lang="en-US" altLang="zh-TW" sz="4000" b="1" dirty="0">
                <a:solidFill>
                  <a:srgbClr val="010899"/>
                </a:solidFill>
                <a:latin typeface="標楷體" pitchFamily="65" charset="-120"/>
              </a:rPr>
              <a:t>&amp;</a:t>
            </a:r>
            <a:r>
              <a:rPr lang="zh-CN" altLang="en-US" sz="4000" b="1" dirty="0">
                <a:solidFill>
                  <a:srgbClr val="010899"/>
                </a:solidFill>
                <a:latin typeface="標楷體" pitchFamily="65" charset="-120"/>
              </a:rPr>
              <a:t>需帶白色外套</a:t>
            </a:r>
            <a:endParaRPr lang="en-US" altLang="zh-TW" sz="4000" b="1" u="sng" dirty="0">
              <a:solidFill>
                <a:srgbClr val="08921F"/>
              </a:solidFill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8783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5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  <p:bldP spid="24" grpId="0" animBg="1"/>
      <p:bldP spid="27" grpId="0" animBg="1"/>
      <p:bldP spid="45068" grpId="0" animBg="1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wnloads\IMG_95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6" t="24377" b="25189"/>
          <a:stretch/>
        </p:blipFill>
        <p:spPr bwMode="auto">
          <a:xfrm rot="5400000">
            <a:off x="3575346" y="2755344"/>
            <a:ext cx="4457197" cy="178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504" y="-1179512"/>
            <a:ext cx="8928992" cy="2232248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5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j-cs"/>
              </a:rPr>
              <a:t>校服</a:t>
            </a:r>
            <a:r>
              <a:rPr lang="zh-TW" altLang="en-US" sz="5800" kern="10" dirty="0">
                <a:ln w="9525">
                  <a:noFill/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標楷體"/>
                <a:ea typeface="標楷體"/>
                <a:cs typeface="+mj-cs"/>
              </a:rPr>
              <a:t> </a:t>
            </a:r>
            <a:r>
              <a:rPr lang="en-US" altLang="zh-TW" sz="5800" kern="10" dirty="0">
                <a:ln w="9525">
                  <a:noFill/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標楷體"/>
                <a:ea typeface="標楷體"/>
                <a:cs typeface="+mj-cs"/>
              </a:rPr>
              <a:t>(</a:t>
            </a:r>
            <a:r>
              <a:rPr lang="zh-TW" altLang="en-US" sz="5800" kern="10" dirty="0">
                <a:ln w="9525">
                  <a:noFill/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標楷體"/>
                <a:ea typeface="標楷體"/>
                <a:cs typeface="+mj-cs"/>
              </a:rPr>
              <a:t>女生</a:t>
            </a:r>
            <a:r>
              <a:rPr lang="en-US" altLang="zh-TW" sz="5800" kern="10" dirty="0">
                <a:ln w="9525">
                  <a:noFill/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標楷體"/>
                <a:ea typeface="標楷體"/>
                <a:cs typeface="+mj-cs"/>
              </a:rPr>
              <a:t>)</a:t>
            </a:r>
            <a:endParaRPr lang="zh-TW" altLang="en-US" sz="5800" dirty="0">
              <a:solidFill>
                <a:srgbClr val="00B050"/>
              </a:solidFill>
              <a:cs typeface="+mj-cs"/>
            </a:endParaRPr>
          </a:p>
        </p:txBody>
      </p:sp>
      <p:cxnSp>
        <p:nvCxnSpPr>
          <p:cNvPr id="11" name="直線單箭頭接點 10"/>
          <p:cNvCxnSpPr>
            <a:cxnSpLocks/>
          </p:cNvCxnSpPr>
          <p:nvPr/>
        </p:nvCxnSpPr>
        <p:spPr>
          <a:xfrm flipH="1">
            <a:off x="6068044" y="3403301"/>
            <a:ext cx="861536" cy="5139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7002282" y="1441093"/>
            <a:ext cx="1890198" cy="55399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b="1" dirty="0">
                <a:solidFill>
                  <a:schemeClr val="accent2"/>
                </a:solidFill>
              </a:rPr>
              <a:t>白色新裙</a:t>
            </a:r>
            <a:endParaRPr lang="zh-HK" altLang="en-US" sz="3000" b="1" dirty="0">
              <a:solidFill>
                <a:schemeClr val="accent2"/>
              </a:solidFill>
            </a:endParaRPr>
          </a:p>
        </p:txBody>
      </p:sp>
      <p:cxnSp>
        <p:nvCxnSpPr>
          <p:cNvPr id="23" name="直線單箭頭接點 22"/>
          <p:cNvCxnSpPr>
            <a:cxnSpLocks/>
          </p:cNvCxnSpPr>
          <p:nvPr/>
        </p:nvCxnSpPr>
        <p:spPr>
          <a:xfrm>
            <a:off x="4788024" y="4788428"/>
            <a:ext cx="843918" cy="38502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/>
          <p:cNvSpPr txBox="1"/>
          <p:nvPr/>
        </p:nvSpPr>
        <p:spPr>
          <a:xfrm>
            <a:off x="3470665" y="4177207"/>
            <a:ext cx="1380255" cy="55399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000" b="1" dirty="0">
                <a:solidFill>
                  <a:schemeClr val="accent2"/>
                </a:solidFill>
              </a:rPr>
              <a:t>白</a:t>
            </a:r>
            <a:r>
              <a:rPr lang="zh-TW" altLang="en-US" sz="3000" b="1" dirty="0">
                <a:solidFill>
                  <a:srgbClr val="00B0F0"/>
                </a:solidFill>
              </a:rPr>
              <a:t>短</a:t>
            </a:r>
            <a:r>
              <a:rPr lang="zh-TW" altLang="en-US" sz="3000" b="1" dirty="0">
                <a:solidFill>
                  <a:schemeClr val="accent2"/>
                </a:solidFill>
              </a:rPr>
              <a:t>襪</a:t>
            </a:r>
            <a:endParaRPr lang="zh-HK" altLang="en-US" sz="3000" b="1" dirty="0">
              <a:solidFill>
                <a:schemeClr val="accent2"/>
              </a:solidFill>
            </a:endParaRPr>
          </a:p>
        </p:txBody>
      </p:sp>
      <p:cxnSp>
        <p:nvCxnSpPr>
          <p:cNvPr id="26" name="直線單箭頭接點 25"/>
          <p:cNvCxnSpPr>
            <a:cxnSpLocks/>
          </p:cNvCxnSpPr>
          <p:nvPr/>
        </p:nvCxnSpPr>
        <p:spPr>
          <a:xfrm flipH="1">
            <a:off x="5940152" y="4833742"/>
            <a:ext cx="1475290" cy="73823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/>
          <p:cNvSpPr txBox="1"/>
          <p:nvPr/>
        </p:nvSpPr>
        <p:spPr>
          <a:xfrm>
            <a:off x="7415442" y="4511429"/>
            <a:ext cx="1425377" cy="55399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b="1" dirty="0">
                <a:solidFill>
                  <a:schemeClr val="accent2"/>
                </a:solidFill>
              </a:rPr>
              <a:t>黑皮鞋</a:t>
            </a:r>
            <a:endParaRPr lang="zh-HK" altLang="en-US" sz="3000" b="1" dirty="0">
              <a:solidFill>
                <a:schemeClr val="accent2"/>
              </a:solidFill>
            </a:endParaRPr>
          </a:p>
        </p:txBody>
      </p:sp>
      <p:cxnSp>
        <p:nvCxnSpPr>
          <p:cNvPr id="40" name="直線單箭頭接點 39"/>
          <p:cNvCxnSpPr>
            <a:cxnSpLocks/>
          </p:cNvCxnSpPr>
          <p:nvPr/>
        </p:nvCxnSpPr>
        <p:spPr>
          <a:xfrm flipH="1">
            <a:off x="6068044" y="2048875"/>
            <a:ext cx="1296541" cy="68494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/>
          <p:cNvCxnSpPr>
            <a:cxnSpLocks/>
            <a:stCxn id="52" idx="3"/>
          </p:cNvCxnSpPr>
          <p:nvPr/>
        </p:nvCxnSpPr>
        <p:spPr>
          <a:xfrm>
            <a:off x="4721319" y="2626356"/>
            <a:ext cx="573627" cy="28656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字方塊 51"/>
          <p:cNvSpPr txBox="1"/>
          <p:nvPr/>
        </p:nvSpPr>
        <p:spPr>
          <a:xfrm>
            <a:off x="3577575" y="2349357"/>
            <a:ext cx="1143744" cy="55399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b="1" dirty="0">
                <a:solidFill>
                  <a:schemeClr val="accent2"/>
                </a:solidFill>
              </a:rPr>
              <a:t>校呔</a:t>
            </a:r>
            <a:endParaRPr lang="zh-HK" altLang="en-US" sz="3000" b="1" dirty="0">
              <a:solidFill>
                <a:schemeClr val="accent2"/>
              </a:solidFill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7002282" y="3029237"/>
            <a:ext cx="1890198" cy="55399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b="1" dirty="0">
                <a:solidFill>
                  <a:schemeClr val="accent2"/>
                </a:solidFill>
              </a:rPr>
              <a:t>綠色腰帶</a:t>
            </a:r>
            <a:endParaRPr lang="zh-HK" altLang="en-US" sz="3000" b="1" dirty="0">
              <a:solidFill>
                <a:schemeClr val="accent2"/>
              </a:solidFill>
            </a:endParaRPr>
          </a:p>
        </p:txBody>
      </p:sp>
      <p:sp>
        <p:nvSpPr>
          <p:cNvPr id="31" name="圓角矩形 30"/>
          <p:cNvSpPr/>
          <p:nvPr/>
        </p:nvSpPr>
        <p:spPr>
          <a:xfrm>
            <a:off x="5416906" y="1997931"/>
            <a:ext cx="607098" cy="216024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215516" y="5862201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FF0000"/>
                </a:solidFill>
                <a:latin typeface="標楷體" pitchFamily="65" charset="-120"/>
              </a:rPr>
              <a:t>※</a:t>
            </a:r>
            <a:r>
              <a:rPr lang="zh-TW" altLang="en-US" sz="4000" b="1" dirty="0">
                <a:solidFill>
                  <a:srgbClr val="FF0000"/>
                </a:solidFill>
                <a:latin typeface="標楷體" pitchFamily="65" charset="-120"/>
              </a:rPr>
              <a:t> </a:t>
            </a:r>
            <a:r>
              <a:rPr lang="zh-TW" altLang="en-US" sz="4000" b="1" dirty="0">
                <a:solidFill>
                  <a:srgbClr val="010899"/>
                </a:solidFill>
                <a:latin typeface="標楷體" pitchFamily="65" charset="-120"/>
              </a:rPr>
              <a:t>要穿著</a:t>
            </a:r>
            <a:r>
              <a:rPr lang="zh-TW" altLang="en-US" sz="4000" b="1" u="sng" dirty="0">
                <a:solidFill>
                  <a:srgbClr val="08921F"/>
                </a:solidFill>
                <a:latin typeface="標楷體" pitchFamily="65" charset="-120"/>
              </a:rPr>
              <a:t>白色內衣</a:t>
            </a:r>
            <a:r>
              <a:rPr lang="en-US" altLang="zh-TW" sz="4000" b="1" dirty="0">
                <a:solidFill>
                  <a:srgbClr val="010899"/>
                </a:solidFill>
                <a:latin typeface="標楷體" pitchFamily="65" charset="-120"/>
              </a:rPr>
              <a:t>&amp;</a:t>
            </a:r>
            <a:r>
              <a:rPr lang="zh-CN" altLang="en-US" sz="4000" b="1" dirty="0">
                <a:solidFill>
                  <a:srgbClr val="010899"/>
                </a:solidFill>
                <a:latin typeface="標楷體" pitchFamily="65" charset="-120"/>
              </a:rPr>
              <a:t>需帶白色外套</a:t>
            </a:r>
            <a:endParaRPr lang="en-US" altLang="zh-TW" sz="4000" b="1" u="sng" dirty="0">
              <a:solidFill>
                <a:srgbClr val="08921F"/>
              </a:solidFill>
              <a:latin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9925512-A654-4974-8400-83788FB898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35" y="1385135"/>
            <a:ext cx="2413970" cy="321862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1514609-71E2-4268-B441-FE9D035E1BD4}"/>
              </a:ext>
            </a:extLst>
          </p:cNvPr>
          <p:cNvSpPr/>
          <p:nvPr/>
        </p:nvSpPr>
        <p:spPr>
          <a:xfrm>
            <a:off x="902673" y="4603762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10899"/>
                </a:solidFill>
                <a:latin typeface="標楷體" pitchFamily="65" charset="-120"/>
              </a:rPr>
              <a:t>白色外套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04404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  <p:bldP spid="27" grpId="0" animBg="1"/>
      <p:bldP spid="52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23528" y="0"/>
            <a:ext cx="8712968" cy="988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TW" altLang="en-US" sz="4000" b="1" dirty="0">
                <a:solidFill>
                  <a:srgbClr val="C00000"/>
                </a:solidFill>
                <a:latin typeface="標楷體" pitchFamily="65" charset="-120"/>
              </a:rPr>
              <a:t> </a:t>
            </a:r>
            <a:r>
              <a:rPr lang="zh-TW" altLang="en-US" sz="4400" b="1" dirty="0">
                <a:solidFill>
                  <a:srgbClr val="C00000"/>
                </a:solidFill>
                <a:highlight>
                  <a:srgbClr val="C0C0C0"/>
                </a:highlight>
                <a:latin typeface="標楷體" pitchFamily="65" charset="-120"/>
              </a:rPr>
              <a:t>九月份</a:t>
            </a:r>
            <a:r>
              <a:rPr lang="zh-TW" altLang="en-US" sz="3600" b="1" dirty="0">
                <a:solidFill>
                  <a:srgbClr val="C00000"/>
                </a:solidFill>
                <a:latin typeface="標楷體" pitchFamily="65" charset="-120"/>
              </a:rPr>
              <a:t>有律動堂和體育堂，需穿</a:t>
            </a:r>
            <a:r>
              <a:rPr lang="zh-TW" altLang="en-US" sz="3600" b="1" u="sng" dirty="0">
                <a:latin typeface="標楷體" pitchFamily="65" charset="-120"/>
              </a:rPr>
              <a:t>運動服</a:t>
            </a:r>
            <a:endParaRPr lang="en-US" altLang="zh-TW" sz="3600" b="1" u="sng" dirty="0">
              <a:latin typeface="標楷體" pitchFamily="65" charset="-120"/>
            </a:endParaRPr>
          </a:p>
        </p:txBody>
      </p:sp>
      <p:pic>
        <p:nvPicPr>
          <p:cNvPr id="1026" name="Picture 2" descr="C:\Users\user\Downloads\IMG_95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4" t="30044" b="28762"/>
          <a:stretch/>
        </p:blipFill>
        <p:spPr bwMode="auto">
          <a:xfrm rot="5400000">
            <a:off x="4053256" y="2416398"/>
            <a:ext cx="4483242" cy="216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圓角矩形 8"/>
          <p:cNvSpPr/>
          <p:nvPr/>
        </p:nvSpPr>
        <p:spPr>
          <a:xfrm>
            <a:off x="5868144" y="1556792"/>
            <a:ext cx="607098" cy="216024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44F5A4B-D5F1-45CE-A217-C96036B9E5E7}"/>
              </a:ext>
            </a:extLst>
          </p:cNvPr>
          <p:cNvSpPr txBox="1"/>
          <p:nvPr/>
        </p:nvSpPr>
        <p:spPr>
          <a:xfrm>
            <a:off x="47666" y="5949280"/>
            <a:ext cx="8988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FF0000"/>
                </a:solidFill>
                <a:latin typeface="標楷體" pitchFamily="65" charset="-120"/>
              </a:rPr>
              <a:t>※</a:t>
            </a:r>
            <a:r>
              <a:rPr lang="zh-TW" altLang="en-US" sz="4000" b="1" dirty="0">
                <a:solidFill>
                  <a:srgbClr val="FF0000"/>
                </a:solidFill>
                <a:latin typeface="標楷體" pitchFamily="65" charset="-120"/>
              </a:rPr>
              <a:t> </a:t>
            </a:r>
            <a:r>
              <a:rPr lang="zh-TW" altLang="en-US" sz="4000" b="1" dirty="0">
                <a:solidFill>
                  <a:srgbClr val="010899"/>
                </a:solidFill>
                <a:latin typeface="標楷體" pitchFamily="65" charset="-120"/>
              </a:rPr>
              <a:t>要穿著</a:t>
            </a:r>
            <a:r>
              <a:rPr lang="zh-TW" altLang="en-US" sz="4000" b="1" u="sng" dirty="0">
                <a:solidFill>
                  <a:srgbClr val="08921F"/>
                </a:solidFill>
                <a:latin typeface="標楷體" pitchFamily="65" charset="-120"/>
              </a:rPr>
              <a:t>白色內衣</a:t>
            </a:r>
            <a:r>
              <a:rPr lang="en-US" altLang="zh-TW" sz="4000" b="1" dirty="0">
                <a:solidFill>
                  <a:srgbClr val="010899"/>
                </a:solidFill>
                <a:latin typeface="標楷體" pitchFamily="65" charset="-120"/>
              </a:rPr>
              <a:t>&amp;</a:t>
            </a:r>
            <a:r>
              <a:rPr lang="zh-CN" altLang="en-US" sz="4000" b="1" dirty="0">
                <a:solidFill>
                  <a:srgbClr val="010899"/>
                </a:solidFill>
                <a:latin typeface="標楷體" pitchFamily="65" charset="-120"/>
              </a:rPr>
              <a:t>需帶綠色運動外套</a:t>
            </a:r>
            <a:endParaRPr lang="en-US" altLang="zh-TW" sz="4000" b="1" u="sng" dirty="0">
              <a:solidFill>
                <a:srgbClr val="08921F"/>
              </a:solidFill>
              <a:latin typeface="標楷體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D591A61-F736-400F-846E-92AFDE92E1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78937"/>
            <a:ext cx="2625756" cy="3501008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3BA9345-D54B-4E66-A862-A8A826E783C7}"/>
              </a:ext>
            </a:extLst>
          </p:cNvPr>
          <p:cNvSpPr/>
          <p:nvPr/>
        </p:nvSpPr>
        <p:spPr>
          <a:xfrm>
            <a:off x="1547664" y="4779945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10899"/>
                </a:solidFill>
                <a:latin typeface="標楷體" pitchFamily="65" charset="-120"/>
              </a:rPr>
              <a:t>綠色運動外套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6567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28566" t="20130" r="25636" b="57875"/>
          <a:stretch/>
        </p:blipFill>
        <p:spPr>
          <a:xfrm>
            <a:off x="1475656" y="2201360"/>
            <a:ext cx="6192688" cy="2667800"/>
          </a:xfrm>
          <a:prstGeom prst="rect">
            <a:avLst/>
          </a:prstGeom>
        </p:spPr>
      </p:pic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>
          <a:xfrm>
            <a:off x="1113805" y="332135"/>
            <a:ext cx="6986587" cy="936625"/>
          </a:xfrm>
          <a:ln>
            <a:solidFill>
              <a:schemeClr val="tx1"/>
            </a:solidFill>
          </a:ln>
        </p:spPr>
        <p:txBody>
          <a:bodyPr/>
          <a:lstStyle/>
          <a:p>
            <a:pPr algn="ctr" eaLnBrk="1" hangingPunct="1"/>
            <a:r>
              <a:rPr lang="zh-TW" altLang="en-US" sz="6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書包 </a:t>
            </a:r>
            <a:r>
              <a:rPr lang="en-US" altLang="zh-TW" sz="6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&amp; </a:t>
            </a:r>
            <a:r>
              <a:rPr lang="zh-TW" altLang="en-US" sz="6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文具：</a:t>
            </a:r>
            <a:r>
              <a:rPr lang="zh-CN" altLang="en-US" sz="60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自備</a:t>
            </a:r>
            <a:endParaRPr lang="zh-TW" altLang="en-US" sz="6000" b="1" dirty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3794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07504" y="1387557"/>
            <a:ext cx="8858280" cy="817307"/>
          </a:xfrm>
        </p:spPr>
        <p:txBody>
          <a:bodyPr/>
          <a:lstStyle/>
          <a:p>
            <a:pPr eaLnBrk="1" hangingPunct="1"/>
            <a:r>
              <a:rPr lang="zh-TW" altLang="en-US" sz="4000" b="1" dirty="0">
                <a:solidFill>
                  <a:srgbClr val="08921F"/>
                </a:solidFill>
                <a:latin typeface="標楷體" pitchFamily="65" charset="-120"/>
                <a:ea typeface="標楷體" pitchFamily="65" charset="-120"/>
                <a:cs typeface="微軟正黑體"/>
              </a:rPr>
              <a:t>適合兒童的書包</a:t>
            </a:r>
          </a:p>
        </p:txBody>
      </p:sp>
      <p:sp>
        <p:nvSpPr>
          <p:cNvPr id="6" name="矩形 5"/>
          <p:cNvSpPr/>
          <p:nvPr/>
        </p:nvSpPr>
        <p:spPr>
          <a:xfrm>
            <a:off x="107504" y="4725144"/>
            <a:ext cx="919732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dirty="0">
                <a:solidFill>
                  <a:srgbClr val="FF0000"/>
                </a:solidFill>
                <a:latin typeface="標楷體" pitchFamily="65" charset="-120"/>
              </a:rPr>
              <a:t>詳情請參閱以下網址：</a:t>
            </a:r>
            <a:endParaRPr lang="en-US" altLang="zh-TW" sz="4000" dirty="0">
              <a:solidFill>
                <a:srgbClr val="C00000"/>
              </a:solidFill>
              <a:hlinkClick r:id="rId4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solidFill>
                  <a:srgbClr val="C00000"/>
                </a:solidFill>
                <a:hlinkClick r:id="rId4"/>
              </a:rPr>
              <a:t>https://www.cskphc.edu.mo/notice/194</a:t>
            </a:r>
            <a:endParaRPr lang="zh-TW" alt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14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3" grpId="0" animBg="1"/>
      <p:bldP spid="3379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760" y="188119"/>
            <a:ext cx="3960440" cy="792088"/>
          </a:xfrm>
          <a:ln>
            <a:solidFill>
              <a:schemeClr val="tx1"/>
            </a:solidFill>
          </a:ln>
        </p:spPr>
        <p:txBody>
          <a:bodyPr/>
          <a:lstStyle/>
          <a:p>
            <a:pPr algn="ctr" eaLnBrk="1" hangingPunct="1"/>
            <a:r>
              <a:rPr lang="zh-CN" altLang="en-US" sz="4800" b="1" dirty="0">
                <a:solidFill>
                  <a:srgbClr val="7030A0"/>
                </a:solidFill>
                <a:latin typeface="微軟正黑體"/>
                <a:ea typeface="微軟正黑體"/>
              </a:rPr>
              <a:t>自備</a:t>
            </a:r>
            <a:r>
              <a:rPr lang="zh-TW" altLang="en-US" sz="4800" b="1" dirty="0">
                <a:solidFill>
                  <a:srgbClr val="7030A0"/>
                </a:solidFill>
                <a:latin typeface="微軟正黑體"/>
                <a:ea typeface="微軟正黑體"/>
              </a:rPr>
              <a:t>用品</a:t>
            </a:r>
          </a:p>
        </p:txBody>
      </p:sp>
      <p:sp>
        <p:nvSpPr>
          <p:cNvPr id="33794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79512" y="908720"/>
            <a:ext cx="9144000" cy="54006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zh-CN" altLang="en-US" sz="3400" b="1" dirty="0">
                <a:latin typeface="微軟正黑體"/>
                <a:ea typeface="微軟正黑體"/>
                <a:cs typeface="微軟正黑體"/>
              </a:rPr>
              <a:t>小</a:t>
            </a:r>
            <a:r>
              <a:rPr lang="zh-TW" altLang="en-US" sz="3400" b="1" dirty="0">
                <a:latin typeface="微軟正黑體"/>
                <a:ea typeface="微軟正黑體"/>
                <a:cs typeface="微軟正黑體"/>
              </a:rPr>
              <a:t>背包</a:t>
            </a:r>
          </a:p>
          <a:p>
            <a:pPr eaLnBrk="1" hangingPunct="1">
              <a:lnSpc>
                <a:spcPct val="150000"/>
              </a:lnSpc>
            </a:pPr>
            <a:r>
              <a:rPr lang="zh-TW" altLang="en-US" sz="3400" b="1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筆袋</a:t>
            </a:r>
            <a:r>
              <a:rPr lang="zh-TW" altLang="en-US" sz="3400" b="1" dirty="0">
                <a:latin typeface="微軟正黑體"/>
                <a:ea typeface="微軟正黑體"/>
                <a:cs typeface="微軟正黑體"/>
              </a:rPr>
              <a:t> 、透明尺子 </a:t>
            </a:r>
            <a:r>
              <a:rPr lang="en-US" altLang="zh-TW" sz="3400" b="1" dirty="0">
                <a:latin typeface="微軟正黑體"/>
                <a:ea typeface="微軟正黑體"/>
                <a:cs typeface="微軟正黑體"/>
              </a:rPr>
              <a:t>(20cm)</a:t>
            </a:r>
            <a:r>
              <a:rPr lang="zh-CN" altLang="en-US" sz="3400" b="1" dirty="0">
                <a:latin typeface="微軟正黑體"/>
                <a:ea typeface="微軟正黑體"/>
                <a:cs typeface="微軟正黑體"/>
              </a:rPr>
              <a:t>、</a:t>
            </a:r>
            <a:r>
              <a:rPr lang="zh-TW" altLang="en-US" sz="3400" b="1" dirty="0">
                <a:latin typeface="微軟正黑體"/>
                <a:ea typeface="微軟正黑體"/>
                <a:cs typeface="微軟正黑體"/>
              </a:rPr>
              <a:t>鉛筆、橡皮擦、</a:t>
            </a:r>
            <a:endParaRPr lang="en-US" altLang="zh-TW" sz="3400" b="1" dirty="0">
              <a:latin typeface="微軟正黑體"/>
              <a:ea typeface="微軟正黑體"/>
              <a:cs typeface="微軟正黑體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zh-TW" altLang="en-US" sz="3400" b="1" dirty="0" smtClean="0">
                <a:latin typeface="微軟正黑體"/>
                <a:ea typeface="微軟正黑體"/>
                <a:cs typeface="微軟正黑體"/>
              </a:rPr>
              <a:t>   </a:t>
            </a:r>
            <a:r>
              <a:rPr lang="en-US" altLang="zh-TW" sz="3400" b="1" dirty="0" smtClean="0">
                <a:solidFill>
                  <a:srgbClr val="00B0F0"/>
                </a:solidFill>
                <a:latin typeface="微軟正黑體"/>
                <a:ea typeface="微軟正黑體"/>
                <a:cs typeface="微軟正黑體"/>
              </a:rPr>
              <a:t>A4</a:t>
            </a:r>
            <a:r>
              <a:rPr lang="zh-TW" altLang="en-US" sz="3400" b="1" dirty="0" smtClean="0">
                <a:latin typeface="微軟正黑體"/>
                <a:ea typeface="微軟正黑體"/>
                <a:cs typeface="微軟正黑體"/>
              </a:rPr>
              <a:t> </a:t>
            </a:r>
            <a:r>
              <a:rPr lang="zh-TW" altLang="en-US" sz="3400" b="1" dirty="0">
                <a:latin typeface="微軟正黑體"/>
                <a:ea typeface="微軟正黑體"/>
                <a:cs typeface="微軟正黑體"/>
              </a:rPr>
              <a:t>文件膠套</a:t>
            </a:r>
            <a:endParaRPr lang="en-US" altLang="zh-TW" sz="3400" b="1" dirty="0">
              <a:latin typeface="微軟正黑體"/>
              <a:ea typeface="微軟正黑體"/>
              <a:cs typeface="微軟正黑體"/>
            </a:endParaRPr>
          </a:p>
          <a:p>
            <a:pPr eaLnBrk="1" hangingPunct="1">
              <a:lnSpc>
                <a:spcPct val="150000"/>
              </a:lnSpc>
            </a:pPr>
            <a:r>
              <a:rPr lang="zh-TW" altLang="en-US" sz="3400" b="1" dirty="0">
                <a:latin typeface="微軟正黑體"/>
                <a:ea typeface="微軟正黑體"/>
                <a:cs typeface="微軟正黑體"/>
              </a:rPr>
              <a:t>食物袋、水壺</a:t>
            </a:r>
            <a:r>
              <a:rPr lang="zh-CN" altLang="en-US" sz="3400" b="1" dirty="0">
                <a:latin typeface="微軟正黑體"/>
                <a:ea typeface="微軟正黑體"/>
                <a:cs typeface="微軟正黑體"/>
              </a:rPr>
              <a:t>、白色外套</a:t>
            </a:r>
            <a:endParaRPr lang="zh-TW" altLang="en-US" sz="3400" b="1" dirty="0">
              <a:latin typeface="微軟正黑體"/>
              <a:ea typeface="微軟正黑體"/>
              <a:cs typeface="微軟正黑體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zh-TW" altLang="en-US" sz="3400" b="1" dirty="0">
                <a:latin typeface="微軟正黑體"/>
                <a:ea typeface="微軟正黑體"/>
                <a:cs typeface="微軟正黑體"/>
              </a:rPr>
              <a:t>☆ 所有用具請</a:t>
            </a:r>
            <a:r>
              <a:rPr lang="zh-TW" altLang="en-US" sz="3400" b="1" u="sng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貼上姓名、班別及學號</a:t>
            </a:r>
            <a:r>
              <a:rPr lang="zh-TW" altLang="en-US" sz="3400" b="1" dirty="0">
                <a:latin typeface="微軟正黑體"/>
                <a:ea typeface="微軟正黑體"/>
                <a:cs typeface="微軟正黑體"/>
              </a:rPr>
              <a:t>。</a:t>
            </a:r>
            <a:endParaRPr lang="en-US" altLang="zh-TW" sz="3400" b="1" dirty="0">
              <a:latin typeface="微軟正黑體"/>
              <a:ea typeface="微軟正黑體"/>
              <a:cs typeface="微軟正黑體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endParaRPr lang="zh-TW" altLang="en-US" sz="3600" b="1" dirty="0">
              <a:latin typeface="微軟正黑體"/>
              <a:ea typeface="微軟正黑體"/>
              <a:cs typeface="微軟正黑體"/>
            </a:endParaRPr>
          </a:p>
          <a:p>
            <a:pPr eaLnBrk="1" hangingPunct="1"/>
            <a:endParaRPr lang="en-US" altLang="zh-TW" sz="3600" b="1" dirty="0"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152874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7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7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7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3" grpId="0" animBg="1"/>
      <p:bldP spid="3379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6177" b="-1896"/>
          <a:stretch/>
        </p:blipFill>
        <p:spPr bwMode="auto">
          <a:xfrm>
            <a:off x="1043608" y="476672"/>
            <a:ext cx="6975775" cy="6016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6580292" y="4362410"/>
            <a:ext cx="1368152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1600" dirty="0"/>
              <a:t>P1A</a:t>
            </a:r>
            <a:r>
              <a:rPr lang="zh-TW" altLang="en-US" sz="1600" dirty="0"/>
              <a:t>   張美美</a:t>
            </a:r>
            <a:endParaRPr lang="zh-MO" altLang="en-US" sz="16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3563888" y="2812989"/>
            <a:ext cx="158417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/>
              <a:t>P1A</a:t>
            </a:r>
            <a:r>
              <a:rPr lang="zh-TW" altLang="en-US" dirty="0"/>
              <a:t>   張美美</a:t>
            </a:r>
            <a:endParaRPr lang="zh-MO" altLang="en-US" dirty="0"/>
          </a:p>
        </p:txBody>
      </p:sp>
    </p:spTree>
    <p:extLst>
      <p:ext uri="{BB962C8B-B14F-4D97-AF65-F5344CB8AC3E}">
        <p14:creationId xmlns:p14="http://schemas.microsoft.com/office/powerpoint/2010/main" val="410970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MO" altLang="en-US"/>
          </a:p>
        </p:txBody>
      </p:sp>
      <p:pic>
        <p:nvPicPr>
          <p:cNvPr id="4" name="Picture 3" descr="C:\Users\user\Desktop\IMG_68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0" y="0"/>
            <a:ext cx="9207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47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   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79512" y="2636912"/>
            <a:ext cx="9144000" cy="5214950"/>
          </a:xfrm>
        </p:spPr>
        <p:txBody>
          <a:bodyPr/>
          <a:lstStyle/>
          <a:p>
            <a:pPr eaLnBrk="1" hangingPunct="1">
              <a:spcBef>
                <a:spcPts val="275"/>
              </a:spcBef>
            </a:pPr>
            <a:r>
              <a:rPr lang="zh-TW" altLang="en-US" sz="3600" b="1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小息時</a:t>
            </a:r>
            <a:r>
              <a:rPr lang="zh-TW" altLang="en-US" sz="3600" b="1" dirty="0">
                <a:latin typeface="微軟正黑體"/>
                <a:ea typeface="微軟正黑體"/>
                <a:cs typeface="微軟正黑體"/>
              </a:rPr>
              <a:t>，學生在操場上自由活動。</a:t>
            </a:r>
          </a:p>
          <a:p>
            <a:pPr eaLnBrk="1" hangingPunct="1">
              <a:spcBef>
                <a:spcPts val="275"/>
              </a:spcBef>
              <a:buFont typeface="Wingdings" pitchFamily="2" charset="2"/>
              <a:buNone/>
            </a:pPr>
            <a:r>
              <a:rPr lang="zh-TW" altLang="en-US" sz="3600" b="1" dirty="0">
                <a:latin typeface="微軟正黑體"/>
                <a:ea typeface="微軟正黑體"/>
                <a:cs typeface="微軟正黑體"/>
              </a:rPr>
              <a:t>    </a:t>
            </a:r>
            <a:r>
              <a:rPr lang="en-US" altLang="zh-TW" sz="3600" b="1" dirty="0">
                <a:latin typeface="微軟正黑體"/>
                <a:ea typeface="微軟正黑體"/>
                <a:cs typeface="微軟正黑體"/>
              </a:rPr>
              <a:t>( </a:t>
            </a:r>
            <a:r>
              <a:rPr lang="zh-TW" altLang="en-US" sz="3600" b="1" dirty="0">
                <a:latin typeface="微軟正黑體"/>
                <a:ea typeface="微軟正黑體"/>
                <a:cs typeface="微軟正黑體"/>
              </a:rPr>
              <a:t>去洗手間、吃東西、喝水、玩耍 </a:t>
            </a:r>
            <a:r>
              <a:rPr lang="en-US" altLang="zh-TW" sz="3600" b="1" dirty="0">
                <a:latin typeface="微軟正黑體"/>
                <a:ea typeface="微軟正黑體"/>
                <a:cs typeface="微軟正黑體"/>
              </a:rPr>
              <a:t>…… )</a:t>
            </a:r>
            <a:r>
              <a:rPr lang="zh-TW" altLang="en-US" sz="3600" b="1" dirty="0">
                <a:latin typeface="微軟正黑體"/>
                <a:ea typeface="微軟正黑體"/>
                <a:cs typeface="微軟正黑體"/>
              </a:rPr>
              <a:t>。</a:t>
            </a:r>
            <a:endParaRPr lang="en-US" altLang="zh-TW" sz="3600" b="1" dirty="0">
              <a:latin typeface="微軟正黑體"/>
              <a:ea typeface="微軟正黑體"/>
              <a:cs typeface="微軟正黑體"/>
            </a:endParaRPr>
          </a:p>
          <a:p>
            <a:pPr eaLnBrk="1" hangingPunct="1">
              <a:spcBef>
                <a:spcPts val="275"/>
              </a:spcBef>
            </a:pPr>
            <a:endParaRPr lang="en-US" altLang="zh-TW" sz="3600" b="1" dirty="0">
              <a:latin typeface="微軟正黑體"/>
              <a:ea typeface="微軟正黑體"/>
              <a:cs typeface="微軟正黑體"/>
            </a:endParaRPr>
          </a:p>
          <a:p>
            <a:pPr eaLnBrk="1" hangingPunct="1">
              <a:spcBef>
                <a:spcPts val="275"/>
              </a:spcBef>
            </a:pPr>
            <a:r>
              <a:rPr lang="zh-TW" altLang="en-US" sz="3600" b="1" dirty="0">
                <a:latin typeface="微軟正黑體"/>
                <a:ea typeface="微軟正黑體"/>
                <a:cs typeface="微軟正黑體"/>
              </a:rPr>
              <a:t>食物售賣機</a:t>
            </a:r>
            <a:r>
              <a:rPr lang="zh-TW" altLang="en-US" sz="3600" dirty="0"/>
              <a:t>：</a:t>
            </a:r>
            <a:r>
              <a:rPr lang="zh-TW" altLang="en-US" sz="3600" b="1" dirty="0">
                <a:latin typeface="微軟正黑體"/>
                <a:ea typeface="微軟正黑體"/>
                <a:cs typeface="微軟正黑體"/>
              </a:rPr>
              <a:t>零用錢</a:t>
            </a:r>
            <a:r>
              <a:rPr lang="en-US" altLang="zh-TW" sz="3600" b="1" dirty="0">
                <a:latin typeface="微軟正黑體"/>
                <a:ea typeface="微軟正黑體"/>
                <a:cs typeface="微軟正黑體"/>
              </a:rPr>
              <a:t>/</a:t>
            </a:r>
            <a:r>
              <a:rPr lang="zh-TW" altLang="en-US" sz="3600" b="1" dirty="0">
                <a:latin typeface="微軟正黑體"/>
                <a:ea typeface="微軟正黑體"/>
                <a:cs typeface="微軟正黑體"/>
              </a:rPr>
              <a:t>澳門通。</a:t>
            </a:r>
            <a:endParaRPr lang="en-US" altLang="zh-TW" sz="3600" b="1" dirty="0">
              <a:latin typeface="微軟正黑體"/>
              <a:ea typeface="微軟正黑體"/>
              <a:cs typeface="微軟正黑體"/>
            </a:endParaRPr>
          </a:p>
          <a:p>
            <a:pPr eaLnBrk="1" hangingPunct="1">
              <a:buFont typeface="Wingdings" pitchFamily="2" charset="2"/>
              <a:buNone/>
            </a:pPr>
            <a:endParaRPr lang="zh-TW" altLang="en-US" sz="3600" b="1" dirty="0">
              <a:latin typeface="新細明體" charset="-120"/>
            </a:endParaRPr>
          </a:p>
          <a:p>
            <a:pPr eaLnBrk="1" hangingPunct="1"/>
            <a:endParaRPr lang="zh-TW" altLang="en-US" sz="3200" dirty="0">
              <a:latin typeface="新細明體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zh-TW" sz="3200" dirty="0">
              <a:latin typeface="新細明體" charset="-120"/>
            </a:endParaRPr>
          </a:p>
        </p:txBody>
      </p:sp>
      <p:sp>
        <p:nvSpPr>
          <p:cNvPr id="23556" name="WordArt 4"/>
          <p:cNvSpPr>
            <a:spLocks noChangeArrowheads="1" noChangeShapeType="1" noTextEdit="1"/>
          </p:cNvSpPr>
          <p:nvPr/>
        </p:nvSpPr>
        <p:spPr bwMode="auto">
          <a:xfrm>
            <a:off x="1331640" y="913606"/>
            <a:ext cx="6143625" cy="100806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zh-TW" altLang="en-US" sz="48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標楷體"/>
                <a:ea typeface="標楷體"/>
              </a:rPr>
              <a:t>學校不設茶點供應</a:t>
            </a:r>
          </a:p>
        </p:txBody>
      </p:sp>
    </p:spTree>
    <p:extLst>
      <p:ext uri="{BB962C8B-B14F-4D97-AF65-F5344CB8AC3E}">
        <p14:creationId xmlns:p14="http://schemas.microsoft.com/office/powerpoint/2010/main" val="286860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813" y="260350"/>
            <a:ext cx="7010400" cy="1527175"/>
          </a:xfrm>
        </p:spPr>
        <p:txBody>
          <a:bodyPr/>
          <a:lstStyle/>
          <a:p>
            <a:pPr eaLnBrk="1" hangingPunct="1"/>
            <a:r>
              <a:rPr lang="en-US" altLang="zh-TW"/>
              <a:t>  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14313" y="1571624"/>
            <a:ext cx="8501062" cy="4929209"/>
          </a:xfrm>
        </p:spPr>
        <p:txBody>
          <a:bodyPr/>
          <a:lstStyle/>
          <a:p>
            <a:pPr eaLnBrk="1" hangingPunct="1"/>
            <a:r>
              <a:rPr lang="zh-TW" altLang="en-US" sz="3200" b="1" dirty="0">
                <a:latin typeface="微軟正黑體"/>
                <a:ea typeface="微軟正黑體"/>
                <a:cs typeface="微軟正黑體"/>
              </a:rPr>
              <a:t>開課第一天</a:t>
            </a:r>
            <a:r>
              <a:rPr lang="en-US" altLang="zh-TW" sz="3200" b="1" dirty="0">
                <a:latin typeface="微軟正黑體"/>
                <a:ea typeface="微軟正黑體"/>
                <a:cs typeface="微軟正黑體"/>
              </a:rPr>
              <a:t>( 1/ 9/ 2022 )</a:t>
            </a:r>
            <a:r>
              <a:rPr lang="zh-TW" altLang="en-US" sz="3200" b="1" dirty="0">
                <a:latin typeface="微軟正黑體"/>
                <a:ea typeface="微軟正黑體"/>
                <a:cs typeface="微軟正黑體"/>
              </a:rPr>
              <a:t>，家長可陪同 貴子弟到操場。</a:t>
            </a:r>
          </a:p>
          <a:p>
            <a:pPr eaLnBrk="1" hangingPunct="1"/>
            <a:r>
              <a:rPr lang="zh-TW" altLang="en-US" sz="3200" b="1" u="sng" dirty="0">
                <a:solidFill>
                  <a:srgbClr val="00B050"/>
                </a:solidFill>
                <a:latin typeface="微軟正黑體"/>
                <a:ea typeface="微軟正黑體"/>
                <a:cs typeface="微軟正黑體"/>
              </a:rPr>
              <a:t>上課鐘聲一響，請家長合作，迅速離開。</a:t>
            </a:r>
          </a:p>
          <a:p>
            <a:pPr eaLnBrk="1" hangingPunct="1"/>
            <a:r>
              <a:rPr lang="zh-TW" altLang="en-US" sz="3200" b="1" dirty="0">
                <a:latin typeface="微軟正黑體"/>
                <a:ea typeface="微軟正黑體"/>
                <a:cs typeface="微軟正黑體"/>
              </a:rPr>
              <a:t>開課後</a:t>
            </a:r>
            <a:r>
              <a:rPr lang="en-US" altLang="zh-TW" sz="3200" b="1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(</a:t>
            </a:r>
            <a:r>
              <a:rPr lang="zh-TW" altLang="en-US" sz="3200" b="1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即由</a:t>
            </a:r>
            <a:r>
              <a:rPr lang="en-US" altLang="zh-TW" sz="3200" b="1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2/9</a:t>
            </a:r>
            <a:r>
              <a:rPr lang="zh-TW" altLang="en-US" sz="3200" b="1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起</a:t>
            </a:r>
            <a:r>
              <a:rPr lang="en-US" altLang="zh-TW" sz="3200" b="1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)</a:t>
            </a:r>
            <a:r>
              <a:rPr lang="zh-TW" altLang="en-US" sz="3200" b="1" dirty="0">
                <a:latin typeface="微軟正黑體"/>
                <a:ea typeface="微軟正黑體"/>
                <a:cs typeface="微軟正黑體"/>
              </a:rPr>
              <a:t>，家長送 貴子弟上學，</a:t>
            </a:r>
            <a:r>
              <a:rPr lang="zh-TW" altLang="en-US" sz="3200" b="1" u="sng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請勿在操場內停留</a:t>
            </a:r>
            <a:r>
              <a:rPr lang="zh-TW" altLang="en-US" sz="3200" b="1" dirty="0">
                <a:latin typeface="微軟正黑體"/>
                <a:ea typeface="微軟正黑體"/>
                <a:cs typeface="微軟正黑體"/>
              </a:rPr>
              <a:t>。</a:t>
            </a:r>
          </a:p>
          <a:p>
            <a:pPr eaLnBrk="1" hangingPunct="1"/>
            <a:r>
              <a:rPr lang="zh-TW" altLang="en-US" sz="3600" b="1" dirty="0">
                <a:solidFill>
                  <a:srgbClr val="00B0F0"/>
                </a:solidFill>
                <a:latin typeface="微軟正黑體"/>
                <a:ea typeface="微軟正黑體"/>
                <a:cs typeface="微軟正黑體"/>
              </a:rPr>
              <a:t>學生進入學校後，請家長放心離開。</a:t>
            </a:r>
          </a:p>
          <a:p>
            <a:pPr eaLnBrk="1" hangingPunct="1"/>
            <a:r>
              <a:rPr lang="zh-TW" altLang="en-US" sz="3200" b="1" dirty="0">
                <a:latin typeface="微軟正黑體"/>
                <a:ea typeface="微軟正黑體"/>
                <a:cs typeface="微軟正黑體"/>
              </a:rPr>
              <a:t>放學時，老師會帶學生排隊到操場才放學。</a:t>
            </a:r>
          </a:p>
          <a:p>
            <a:pPr eaLnBrk="1" hangingPunct="1"/>
            <a:r>
              <a:rPr lang="zh-TW" altLang="en-US" sz="3200" b="1" dirty="0">
                <a:latin typeface="微軟正黑體"/>
                <a:ea typeface="微軟正黑體"/>
                <a:cs typeface="微軟正黑體"/>
              </a:rPr>
              <a:t>請家長準時在操場上等候。</a:t>
            </a:r>
          </a:p>
        </p:txBody>
      </p:sp>
      <p:sp>
        <p:nvSpPr>
          <p:cNvPr id="34819" name="WordArt 7"/>
          <p:cNvSpPr>
            <a:spLocks noChangeArrowheads="1" noChangeShapeType="1" noTextEdit="1"/>
          </p:cNvSpPr>
          <p:nvPr/>
        </p:nvSpPr>
        <p:spPr bwMode="auto">
          <a:xfrm>
            <a:off x="2627313" y="357166"/>
            <a:ext cx="4537075" cy="1055709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FF66FF"/>
              </a:extrusionClr>
            </a:sp3d>
          </a:bodyPr>
          <a:lstStyle/>
          <a:p>
            <a:pPr algn="ctr"/>
            <a:r>
              <a:rPr lang="zh-TW" alt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FF"/>
                </a:solidFill>
                <a:latin typeface="標楷體"/>
                <a:ea typeface="標楷體"/>
              </a:rPr>
              <a:t>接送學生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09112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9144000" cy="6858001"/>
          </a:xfrm>
        </p:spPr>
      </p:pic>
      <p:sp>
        <p:nvSpPr>
          <p:cNvPr id="9" name="橢圓 8"/>
          <p:cNvSpPr/>
          <p:nvPr/>
        </p:nvSpPr>
        <p:spPr>
          <a:xfrm rot="616157">
            <a:off x="4437975" y="3342983"/>
            <a:ext cx="4286280" cy="1285884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solidFill>
                  <a:srgbClr val="FF0000"/>
                </a:solidFill>
              </a:rPr>
              <a:t>詢問處前地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il_fi" descr="200936132543192_2"/>
          <p:cNvPicPr>
            <a:picLocks noChangeAspect="1" noChangeArrowheads="1"/>
          </p:cNvPicPr>
          <p:nvPr/>
        </p:nvPicPr>
        <p:blipFill>
          <a:blip r:embed="rId3"/>
          <a:srcRect l="23799" t="32018" r="8243" b="15927"/>
          <a:stretch>
            <a:fillRect/>
          </a:stretch>
        </p:blipFill>
        <p:spPr bwMode="auto">
          <a:xfrm rot="16200000" flipV="1">
            <a:off x="1124744" y="-1143001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4676" y="188640"/>
            <a:ext cx="6143668" cy="1452550"/>
          </a:xfrm>
        </p:spPr>
        <p:txBody>
          <a:bodyPr/>
          <a:lstStyle/>
          <a:p>
            <a:r>
              <a:rPr lang="zh-TW" altLang="en-US" sz="8000" b="1" dirty="0">
                <a:solidFill>
                  <a:srgbClr val="FF0066"/>
                </a:solidFill>
                <a:latin typeface="+mj-ea"/>
              </a:rPr>
              <a:t> </a:t>
            </a:r>
            <a:r>
              <a:rPr lang="zh-TW" altLang="en-US" sz="8000" b="1" dirty="0">
                <a:solidFill>
                  <a:srgbClr val="FF66FF"/>
                </a:solidFill>
                <a:latin typeface="標楷體" pitchFamily="65" charset="-120"/>
                <a:ea typeface="標楷體" pitchFamily="65" charset="-120"/>
              </a:rPr>
              <a:t>小一家長會</a:t>
            </a:r>
          </a:p>
        </p:txBody>
      </p:sp>
      <p:pic>
        <p:nvPicPr>
          <p:cNvPr id="7" name="圖片 6" descr="1383308_661882947163971_1349976006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-99392"/>
            <a:ext cx="2013100" cy="201310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5496" y="1772816"/>
            <a:ext cx="9036496" cy="4939814"/>
          </a:xfrm>
          <a:prstGeom prst="rect">
            <a:avLst/>
          </a:prstGeom>
          <a:solidFill>
            <a:schemeClr val="bg1">
              <a:alpha val="53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zh-TW" altLang="en-US" sz="4500" b="1" dirty="0">
                <a:latin typeface="標楷體" pitchFamily="65" charset="-120"/>
              </a:rPr>
              <a:t>日期： </a:t>
            </a:r>
            <a:r>
              <a:rPr lang="en-US" altLang="zh-TW" sz="4500" b="1" dirty="0">
                <a:latin typeface="標楷體" pitchFamily="65" charset="-120"/>
              </a:rPr>
              <a:t>27</a:t>
            </a:r>
            <a:r>
              <a:rPr lang="zh-TW" altLang="en-US" sz="4500" b="1" dirty="0">
                <a:latin typeface="標楷體" pitchFamily="65" charset="-120"/>
              </a:rPr>
              <a:t> </a:t>
            </a:r>
            <a:r>
              <a:rPr lang="en-US" altLang="zh-TW" sz="4500" b="1" dirty="0">
                <a:latin typeface="標楷體" pitchFamily="65" charset="-120"/>
              </a:rPr>
              <a:t>–</a:t>
            </a:r>
            <a:r>
              <a:rPr lang="zh-TW" altLang="en-US" sz="4500" b="1" dirty="0">
                <a:latin typeface="標楷體" pitchFamily="65" charset="-120"/>
              </a:rPr>
              <a:t> </a:t>
            </a:r>
            <a:r>
              <a:rPr lang="en-US" altLang="zh-TW" sz="4500" b="1" dirty="0">
                <a:latin typeface="標楷體" pitchFamily="65" charset="-120"/>
              </a:rPr>
              <a:t>8</a:t>
            </a:r>
            <a:r>
              <a:rPr lang="zh-TW" altLang="en-US" sz="4500" b="1" dirty="0">
                <a:latin typeface="標楷體" pitchFamily="65" charset="-120"/>
              </a:rPr>
              <a:t> </a:t>
            </a:r>
            <a:r>
              <a:rPr lang="en-US" altLang="zh-TW" sz="4500" b="1" dirty="0">
                <a:latin typeface="標楷體" pitchFamily="65" charset="-120"/>
              </a:rPr>
              <a:t>–</a:t>
            </a:r>
            <a:r>
              <a:rPr lang="zh-TW" altLang="en-US" sz="4500" b="1" dirty="0">
                <a:latin typeface="標楷體" pitchFamily="65" charset="-120"/>
              </a:rPr>
              <a:t> </a:t>
            </a:r>
            <a:r>
              <a:rPr lang="en-US" altLang="zh-TW" sz="4500" b="1" dirty="0">
                <a:latin typeface="標楷體" pitchFamily="65" charset="-120"/>
              </a:rPr>
              <a:t>2022</a:t>
            </a:r>
          </a:p>
          <a:p>
            <a:pPr marL="0" indent="0">
              <a:buNone/>
            </a:pPr>
            <a:r>
              <a:rPr lang="zh-TW" altLang="en-US" sz="4500" b="1" dirty="0">
                <a:latin typeface="標楷體" pitchFamily="65" charset="-120"/>
              </a:rPr>
              <a:t>時間： </a:t>
            </a:r>
            <a:r>
              <a:rPr lang="en-US" altLang="zh-TW" sz="4500" b="1" u="sng" dirty="0">
                <a:solidFill>
                  <a:srgbClr val="010899"/>
                </a:solidFill>
                <a:latin typeface="標楷體" pitchFamily="65" charset="-120"/>
              </a:rPr>
              <a:t>14</a:t>
            </a:r>
            <a:r>
              <a:rPr lang="zh-TW" altLang="en-US" sz="4500" b="1" u="sng" dirty="0">
                <a:solidFill>
                  <a:srgbClr val="010899"/>
                </a:solidFill>
                <a:latin typeface="標楷體" pitchFamily="65" charset="-120"/>
              </a:rPr>
              <a:t> </a:t>
            </a:r>
            <a:r>
              <a:rPr lang="en-US" altLang="zh-TW" sz="4500" b="1" u="sng" dirty="0">
                <a:solidFill>
                  <a:srgbClr val="010899"/>
                </a:solidFill>
                <a:latin typeface="標楷體" pitchFamily="65" charset="-120"/>
              </a:rPr>
              <a:t>:</a:t>
            </a:r>
            <a:r>
              <a:rPr lang="zh-TW" altLang="en-US" sz="4500" b="1" u="sng" dirty="0">
                <a:solidFill>
                  <a:srgbClr val="010899"/>
                </a:solidFill>
                <a:latin typeface="標楷體" pitchFamily="65" charset="-120"/>
              </a:rPr>
              <a:t> </a:t>
            </a:r>
            <a:r>
              <a:rPr lang="en-US" altLang="zh-TW" sz="4500" b="1" u="sng" dirty="0">
                <a:solidFill>
                  <a:srgbClr val="010899"/>
                </a:solidFill>
                <a:latin typeface="標楷體" pitchFamily="65" charset="-120"/>
              </a:rPr>
              <a:t>30</a:t>
            </a:r>
            <a:r>
              <a:rPr lang="zh-TW" altLang="en-US" sz="4500" b="1" u="sng" dirty="0">
                <a:solidFill>
                  <a:srgbClr val="010899"/>
                </a:solidFill>
                <a:latin typeface="標楷體" pitchFamily="65" charset="-120"/>
              </a:rPr>
              <a:t> </a:t>
            </a:r>
            <a:r>
              <a:rPr lang="en-US" altLang="zh-TW" sz="4500" b="1" u="sng" dirty="0">
                <a:solidFill>
                  <a:srgbClr val="010899"/>
                </a:solidFill>
                <a:latin typeface="標楷體" pitchFamily="65" charset="-120"/>
              </a:rPr>
              <a:t>–</a:t>
            </a:r>
            <a:r>
              <a:rPr lang="zh-TW" altLang="en-US" sz="4500" b="1" u="sng" dirty="0">
                <a:solidFill>
                  <a:srgbClr val="010899"/>
                </a:solidFill>
                <a:latin typeface="標楷體" pitchFamily="65" charset="-120"/>
              </a:rPr>
              <a:t> </a:t>
            </a:r>
            <a:r>
              <a:rPr lang="en-US" altLang="zh-TW" sz="4500" b="1" u="sng" dirty="0">
                <a:solidFill>
                  <a:srgbClr val="010899"/>
                </a:solidFill>
                <a:latin typeface="標楷體" pitchFamily="65" charset="-120"/>
              </a:rPr>
              <a:t>16</a:t>
            </a:r>
            <a:r>
              <a:rPr lang="zh-TW" altLang="en-US" sz="4500" b="1" u="sng" dirty="0">
                <a:solidFill>
                  <a:srgbClr val="010899"/>
                </a:solidFill>
                <a:latin typeface="標楷體" pitchFamily="65" charset="-120"/>
              </a:rPr>
              <a:t> </a:t>
            </a:r>
            <a:r>
              <a:rPr lang="en-US" altLang="zh-TW" sz="4500" b="1" u="sng" dirty="0">
                <a:solidFill>
                  <a:srgbClr val="010899"/>
                </a:solidFill>
                <a:latin typeface="標楷體" pitchFamily="65" charset="-120"/>
              </a:rPr>
              <a:t>:</a:t>
            </a:r>
            <a:r>
              <a:rPr lang="zh-TW" altLang="en-US" sz="4500" b="1" u="sng" dirty="0">
                <a:solidFill>
                  <a:srgbClr val="010899"/>
                </a:solidFill>
                <a:latin typeface="標楷體" pitchFamily="65" charset="-120"/>
              </a:rPr>
              <a:t> </a:t>
            </a:r>
            <a:r>
              <a:rPr lang="en-US" altLang="zh-TW" sz="4500" b="1" u="sng" dirty="0">
                <a:solidFill>
                  <a:srgbClr val="010899"/>
                </a:solidFill>
                <a:latin typeface="標楷體" pitchFamily="65" charset="-120"/>
              </a:rPr>
              <a:t>30</a:t>
            </a:r>
          </a:p>
          <a:p>
            <a:pPr marL="0" indent="0">
              <a:buNone/>
            </a:pPr>
            <a:r>
              <a:rPr lang="zh-TW" altLang="en-US" sz="4500" b="1" dirty="0">
                <a:latin typeface="標楷體" pitchFamily="65" charset="-120"/>
              </a:rPr>
              <a:t>流程： </a:t>
            </a:r>
            <a:r>
              <a:rPr lang="en-US" altLang="zh-TW" sz="4500" b="1" dirty="0" smtClean="0">
                <a:solidFill>
                  <a:srgbClr val="FF66FF"/>
                </a:solidFill>
                <a:latin typeface="標楷體" pitchFamily="65" charset="-120"/>
              </a:rPr>
              <a:t>1.IT</a:t>
            </a:r>
            <a:r>
              <a:rPr lang="zh-TW" altLang="en-US" sz="4500" b="1" dirty="0">
                <a:solidFill>
                  <a:srgbClr val="FF66FF"/>
                </a:solidFill>
                <a:latin typeface="標楷體" pitchFamily="65" charset="-120"/>
              </a:rPr>
              <a:t>部</a:t>
            </a:r>
            <a:r>
              <a:rPr lang="en-US" altLang="zh-TW" sz="4500" b="1" dirty="0">
                <a:solidFill>
                  <a:srgbClr val="FF66FF"/>
                </a:solidFill>
                <a:latin typeface="標楷體" pitchFamily="65" charset="-120"/>
              </a:rPr>
              <a:t>-</a:t>
            </a:r>
            <a:r>
              <a:rPr lang="zh-TW" altLang="en-US" sz="4500" b="1" dirty="0">
                <a:solidFill>
                  <a:srgbClr val="FF66FF"/>
                </a:solidFill>
                <a:latin typeface="標楷體" pitchFamily="65" charset="-120"/>
              </a:rPr>
              <a:t>學校</a:t>
            </a:r>
            <a:r>
              <a:rPr lang="zh-TW" altLang="en-US" sz="4500" b="1" dirty="0" smtClean="0">
                <a:solidFill>
                  <a:srgbClr val="FF66FF"/>
                </a:solidFill>
                <a:latin typeface="標楷體" pitchFamily="65" charset="-120"/>
              </a:rPr>
              <a:t>資訊</a:t>
            </a:r>
            <a:endParaRPr lang="en-US" altLang="zh-TW" sz="4500" b="1" dirty="0" smtClean="0">
              <a:solidFill>
                <a:srgbClr val="FF66FF"/>
              </a:solidFill>
              <a:latin typeface="標楷體" pitchFamily="65" charset="-120"/>
            </a:endParaRPr>
          </a:p>
          <a:p>
            <a:pPr marL="0" indent="0">
              <a:buNone/>
            </a:pPr>
            <a:r>
              <a:rPr lang="en-US" altLang="zh-TW" sz="4500" b="1" dirty="0">
                <a:solidFill>
                  <a:srgbClr val="FF66FF"/>
                </a:solidFill>
                <a:latin typeface="標楷體" pitchFamily="65" charset="-120"/>
              </a:rPr>
              <a:t> </a:t>
            </a:r>
            <a:r>
              <a:rPr lang="en-US" altLang="zh-TW" sz="4500" b="1" dirty="0" smtClean="0">
                <a:solidFill>
                  <a:srgbClr val="FF66FF"/>
                </a:solidFill>
                <a:latin typeface="標楷體" pitchFamily="65" charset="-120"/>
              </a:rPr>
              <a:t>      </a:t>
            </a:r>
            <a:r>
              <a:rPr lang="en-US" altLang="zh-TW" sz="4500" b="1" dirty="0" smtClean="0">
                <a:solidFill>
                  <a:srgbClr val="FFC000"/>
                </a:solidFill>
                <a:latin typeface="標楷體" pitchFamily="65" charset="-120"/>
              </a:rPr>
              <a:t>2.</a:t>
            </a:r>
            <a:r>
              <a:rPr lang="zh-TW" altLang="en-US" sz="4500" b="1" dirty="0">
                <a:solidFill>
                  <a:srgbClr val="FFC000"/>
                </a:solidFill>
                <a:latin typeface="標楷體" pitchFamily="65" charset="-120"/>
              </a:rPr>
              <a:t>校長分享</a:t>
            </a:r>
            <a:endParaRPr lang="en-US" altLang="zh-TW" sz="4500" b="1" dirty="0">
              <a:solidFill>
                <a:srgbClr val="FFC000"/>
              </a:solidFill>
              <a:latin typeface="標楷體" pitchFamily="65" charset="-120"/>
            </a:endParaRPr>
          </a:p>
          <a:p>
            <a:pPr marL="0" indent="0">
              <a:buNone/>
            </a:pPr>
            <a:r>
              <a:rPr lang="en-US" altLang="zh-TW" sz="4500" b="1" dirty="0">
                <a:solidFill>
                  <a:srgbClr val="FF66FF"/>
                </a:solidFill>
                <a:latin typeface="標楷體" pitchFamily="65" charset="-120"/>
              </a:rPr>
              <a:t> </a:t>
            </a:r>
            <a:r>
              <a:rPr lang="en-US" altLang="zh-TW" sz="4500" b="1" dirty="0" smtClean="0">
                <a:solidFill>
                  <a:srgbClr val="FF66FF"/>
                </a:solidFill>
                <a:latin typeface="標楷體" pitchFamily="65" charset="-120"/>
              </a:rPr>
              <a:t>      </a:t>
            </a:r>
            <a:r>
              <a:rPr lang="en-US" altLang="zh-TW" sz="4500" b="1" dirty="0" smtClean="0">
                <a:solidFill>
                  <a:srgbClr val="FF0000"/>
                </a:solidFill>
                <a:latin typeface="標楷體" pitchFamily="65" charset="-120"/>
              </a:rPr>
              <a:t>3</a:t>
            </a:r>
            <a:r>
              <a:rPr lang="en-US" altLang="zh-TW" sz="4500" b="1" dirty="0">
                <a:solidFill>
                  <a:srgbClr val="FF0000"/>
                </a:solidFill>
                <a:latin typeface="標楷體" pitchFamily="65" charset="-120"/>
              </a:rPr>
              <a:t>.</a:t>
            </a:r>
            <a:r>
              <a:rPr lang="zh-TW" altLang="en-US" sz="4500" b="1" dirty="0">
                <a:solidFill>
                  <a:srgbClr val="FF0000"/>
                </a:solidFill>
                <a:latin typeface="標楷體" pitchFamily="65" charset="-120"/>
              </a:rPr>
              <a:t>小一家長需知事項</a:t>
            </a:r>
            <a:endParaRPr lang="en-US" altLang="zh-TW" sz="4500" b="1" dirty="0">
              <a:solidFill>
                <a:srgbClr val="FF0000"/>
              </a:solidFill>
              <a:latin typeface="標楷體" pitchFamily="65" charset="-120"/>
            </a:endParaRPr>
          </a:p>
          <a:p>
            <a:pPr marL="0" indent="0">
              <a:buNone/>
            </a:pPr>
            <a:r>
              <a:rPr lang="en-US" altLang="zh-TW" sz="4500" b="1" dirty="0">
                <a:solidFill>
                  <a:srgbClr val="000099"/>
                </a:solidFill>
                <a:latin typeface="標楷體" pitchFamily="65" charset="-120"/>
              </a:rPr>
              <a:t>      </a:t>
            </a:r>
            <a:r>
              <a:rPr lang="zh-TW" altLang="en-US" sz="4500" b="1" dirty="0">
                <a:solidFill>
                  <a:srgbClr val="000099"/>
                </a:solidFill>
                <a:latin typeface="標楷體" pitchFamily="65" charset="-120"/>
              </a:rPr>
              <a:t> </a:t>
            </a:r>
            <a:r>
              <a:rPr lang="en-US" altLang="zh-TW" sz="4500" b="1" dirty="0">
                <a:solidFill>
                  <a:srgbClr val="000099"/>
                </a:solidFill>
                <a:latin typeface="標楷體" pitchFamily="65" charset="-120"/>
              </a:rPr>
              <a:t>4.</a:t>
            </a:r>
            <a:r>
              <a:rPr lang="zh-TW" altLang="en-US" sz="4500" b="1" dirty="0">
                <a:solidFill>
                  <a:srgbClr val="000099"/>
                </a:solidFill>
                <a:latin typeface="標楷體" pitchFamily="65" charset="-120"/>
              </a:rPr>
              <a:t>家長發問時間</a:t>
            </a:r>
            <a:endParaRPr lang="en-US" altLang="zh-TW" sz="4500" b="1" dirty="0">
              <a:solidFill>
                <a:srgbClr val="000099"/>
              </a:solidFill>
              <a:latin typeface="標楷體" pitchFamily="65" charset="-120"/>
            </a:endParaRPr>
          </a:p>
          <a:p>
            <a:pPr marL="0" indent="0">
              <a:buNone/>
            </a:pPr>
            <a:r>
              <a:rPr lang="en-US" altLang="zh-TW" sz="4500" b="1" dirty="0">
                <a:solidFill>
                  <a:srgbClr val="00B050"/>
                </a:solidFill>
                <a:latin typeface="標楷體" pitchFamily="65" charset="-120"/>
              </a:rPr>
              <a:t>   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09113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9" name="橢圓 8"/>
          <p:cNvSpPr/>
          <p:nvPr/>
        </p:nvSpPr>
        <p:spPr>
          <a:xfrm rot="616157">
            <a:off x="2548083" y="3886915"/>
            <a:ext cx="4286280" cy="2472517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solidFill>
                  <a:srgbClr val="FF0000"/>
                </a:solidFill>
              </a:rPr>
              <a:t>學生集隊區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 descr="DSC09110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" name="燕尾形向右箭號 9"/>
          <p:cNvSpPr/>
          <p:nvPr/>
        </p:nvSpPr>
        <p:spPr>
          <a:xfrm rot="6551690">
            <a:off x="4330538" y="2911479"/>
            <a:ext cx="1125865" cy="288836"/>
          </a:xfrm>
          <a:prstGeom prst="notched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燕尾形向右箭號 10"/>
          <p:cNvSpPr/>
          <p:nvPr/>
        </p:nvSpPr>
        <p:spPr>
          <a:xfrm rot="9149446">
            <a:off x="1958938" y="4324940"/>
            <a:ext cx="1857388" cy="585185"/>
          </a:xfrm>
          <a:prstGeom prst="notched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 rot="3579027">
            <a:off x="4347471" y="2509633"/>
            <a:ext cx="2717124" cy="504632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n w="57150">
                <a:solidFill>
                  <a:srgbClr val="FFFF00"/>
                </a:solidFill>
              </a:ln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143372" y="4429132"/>
            <a:ext cx="3429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rgbClr val="FF0000"/>
                </a:solidFill>
              </a:rPr>
              <a:t>家長等候區</a:t>
            </a:r>
            <a:endParaRPr lang="en-US" altLang="zh-TW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>
          <a:xfrm>
            <a:off x="1357313" y="190500"/>
            <a:ext cx="7177087" cy="1527175"/>
          </a:xfrm>
        </p:spPr>
        <p:txBody>
          <a:bodyPr/>
          <a:lstStyle/>
          <a:p>
            <a:pPr eaLnBrk="1" hangingPunct="1"/>
            <a:r>
              <a:rPr lang="en-US" altLang="zh-TW"/>
              <a:t> </a:t>
            </a:r>
            <a:r>
              <a:rPr lang="en-US" altLang="zh-TW">
                <a:latin typeface="新細明體" charset="-120"/>
              </a:rPr>
              <a:t>  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77825" y="1964530"/>
            <a:ext cx="8388350" cy="4392488"/>
          </a:xfrm>
          <a:ln>
            <a:solidFill>
              <a:srgbClr val="FF66FF"/>
            </a:solidFill>
          </a:ln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zh-TW" dirty="0"/>
              <a:t> </a:t>
            </a:r>
            <a:r>
              <a:rPr lang="en-US" altLang="zh-TW" sz="3600" dirty="0">
                <a:latin typeface="新細明體" charset="-120"/>
              </a:rPr>
              <a:t>★ </a:t>
            </a:r>
            <a:r>
              <a:rPr lang="zh-TW" altLang="en-US" sz="3600" b="1" dirty="0">
                <a:latin typeface="微軟正黑體"/>
                <a:ea typeface="微軟正黑體"/>
                <a:cs typeface="微軟正黑體"/>
              </a:rPr>
              <a:t>請依照升小一交件需知指示 </a:t>
            </a:r>
            <a:r>
              <a:rPr lang="en-US" altLang="zh-TW" sz="3600" b="1" dirty="0">
                <a:latin typeface="微軟正黑體"/>
                <a:ea typeface="微軟正黑體"/>
                <a:cs typeface="微軟正黑體"/>
              </a:rPr>
              <a:t>(</a:t>
            </a:r>
            <a:r>
              <a:rPr lang="zh-TW" altLang="en-US" sz="3600" b="1" dirty="0">
                <a:latin typeface="微軟正黑體"/>
                <a:ea typeface="微軟正黑體"/>
                <a:cs typeface="微軟正黑體"/>
              </a:rPr>
              <a:t>交件</a:t>
            </a:r>
            <a:r>
              <a:rPr lang="en-US" altLang="zh-TW" sz="3600" b="1" dirty="0">
                <a:latin typeface="微軟正黑體"/>
                <a:ea typeface="微軟正黑體"/>
                <a:cs typeface="微軟正黑體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endParaRPr lang="en-US" altLang="zh-TW" sz="3600" b="1" dirty="0">
              <a:latin typeface="微軟正黑體"/>
              <a:ea typeface="微軟正黑體"/>
              <a:cs typeface="微軟正黑體"/>
            </a:endParaRPr>
          </a:p>
          <a:p>
            <a:pPr marL="630238" indent="-177800" eaLnBrk="1" hangingPunct="1">
              <a:buNone/>
            </a:pPr>
            <a:r>
              <a:rPr lang="en-US" altLang="zh-TW" sz="3600" b="1" dirty="0">
                <a:latin typeface="Cooper Black" pitchFamily="18" charset="0"/>
                <a:ea typeface="微軟正黑體"/>
                <a:cs typeface="微軟正黑體"/>
              </a:rPr>
              <a:t>A</a:t>
            </a:r>
            <a:r>
              <a:rPr lang="en-US" altLang="zh-TW" sz="3600" b="1" dirty="0">
                <a:latin typeface="微軟正黑體"/>
                <a:ea typeface="微軟正黑體"/>
                <a:cs typeface="微軟正黑體"/>
              </a:rPr>
              <a:t>   </a:t>
            </a:r>
            <a:r>
              <a:rPr lang="zh-TW" altLang="en-US" sz="3600" b="1" dirty="0">
                <a:latin typeface="微軟正黑體"/>
                <a:ea typeface="微軟正黑體"/>
                <a:cs typeface="微軟正黑體"/>
              </a:rPr>
              <a:t>證件影印本    </a:t>
            </a:r>
            <a:r>
              <a:rPr lang="en-US" altLang="zh-TW" sz="3600" b="1" dirty="0">
                <a:latin typeface="微軟正黑體"/>
                <a:ea typeface="微軟正黑體"/>
                <a:cs typeface="微軟正黑體"/>
              </a:rPr>
              <a:t>( </a:t>
            </a:r>
            <a:r>
              <a:rPr lang="zh-TW" altLang="en-US" sz="3600" b="1" dirty="0">
                <a:latin typeface="微軟正黑體"/>
                <a:ea typeface="微軟正黑體"/>
                <a:cs typeface="微軟正黑體"/>
              </a:rPr>
              <a:t>如例圖</a:t>
            </a:r>
            <a:r>
              <a:rPr lang="en-US" altLang="zh-TW" sz="3600" b="1" dirty="0">
                <a:latin typeface="微軟正黑體"/>
                <a:ea typeface="微軟正黑體"/>
                <a:cs typeface="微軟正黑體"/>
              </a:rPr>
              <a:t>)</a:t>
            </a:r>
          </a:p>
          <a:p>
            <a:pPr marL="630238" indent="-177800" eaLnBrk="1" hangingPunct="1">
              <a:buNone/>
            </a:pPr>
            <a:r>
              <a:rPr lang="en-US" altLang="zh-TW" sz="3600" b="1" dirty="0">
                <a:latin typeface="Cooper Black" pitchFamily="18" charset="0"/>
                <a:ea typeface="微軟正黑體"/>
                <a:cs typeface="微軟正黑體"/>
              </a:rPr>
              <a:t>B   </a:t>
            </a:r>
            <a:r>
              <a:rPr lang="zh-TW" altLang="en-US" sz="3600" b="1" dirty="0">
                <a:latin typeface="微軟正黑體"/>
                <a:ea typeface="微軟正黑體"/>
                <a:cs typeface="微軟正黑體"/>
              </a:rPr>
              <a:t>學生吋半相片</a:t>
            </a:r>
            <a:r>
              <a:rPr lang="en-US" altLang="zh-TW" sz="3600" b="1" dirty="0">
                <a:latin typeface="微軟正黑體"/>
                <a:ea typeface="微軟正黑體"/>
                <a:cs typeface="微軟正黑體"/>
              </a:rPr>
              <a:t>1</a:t>
            </a:r>
            <a:r>
              <a:rPr lang="zh-TW" altLang="en-US" sz="3600" b="1" dirty="0">
                <a:latin typeface="微軟正黑體"/>
                <a:ea typeface="微軟正黑體"/>
                <a:cs typeface="微軟正黑體"/>
              </a:rPr>
              <a:t>張及光碟</a:t>
            </a:r>
            <a:endParaRPr lang="en-US" altLang="zh-TW" sz="3600" b="1" dirty="0">
              <a:latin typeface="微軟正黑體"/>
              <a:ea typeface="微軟正黑體"/>
              <a:cs typeface="微軟正黑體"/>
            </a:endParaRPr>
          </a:p>
          <a:p>
            <a:pPr marL="630238" indent="-177800" eaLnBrk="1" hangingPunct="1">
              <a:buNone/>
            </a:pPr>
            <a:r>
              <a:rPr lang="en-US" altLang="zh-TW" sz="3600" b="1" dirty="0">
                <a:latin typeface="Cooper Black" pitchFamily="18" charset="0"/>
                <a:ea typeface="微軟正黑體"/>
                <a:cs typeface="微軟正黑體"/>
              </a:rPr>
              <a:t>C   </a:t>
            </a:r>
            <a:r>
              <a:rPr lang="zh-TW" altLang="en-US" sz="3600" b="1" dirty="0">
                <a:latin typeface="微軟正黑體"/>
                <a:ea typeface="微軟正黑體"/>
                <a:cs typeface="微軟正黑體"/>
              </a:rPr>
              <a:t>學生調查表及健康調查表</a:t>
            </a:r>
            <a:endParaRPr lang="en-US" altLang="zh-TW" sz="3600" b="1" dirty="0">
              <a:latin typeface="微軟正黑體"/>
              <a:ea typeface="微軟正黑體"/>
              <a:cs typeface="微軟正黑體"/>
            </a:endParaRPr>
          </a:p>
          <a:p>
            <a:pPr marL="630238" indent="-177800" eaLnBrk="1" hangingPunct="1">
              <a:buNone/>
            </a:pPr>
            <a:r>
              <a:rPr lang="en-US" altLang="zh-TW" sz="3600" b="1" dirty="0">
                <a:latin typeface="Cooper Black" pitchFamily="18" charset="0"/>
                <a:ea typeface="微軟正黑體"/>
                <a:cs typeface="微軟正黑體"/>
              </a:rPr>
              <a:t>D   </a:t>
            </a:r>
            <a:r>
              <a:rPr lang="zh-TW" altLang="en-US" sz="3600" b="1" dirty="0">
                <a:latin typeface="微軟正黑體"/>
                <a:ea typeface="微軟正黑體"/>
                <a:cs typeface="微軟正黑體"/>
              </a:rPr>
              <a:t>學生黃色針簿 </a:t>
            </a:r>
            <a:r>
              <a:rPr lang="en-US" altLang="zh-TW" sz="3600" b="1" dirty="0">
                <a:latin typeface="微軟正黑體"/>
                <a:ea typeface="微軟正黑體"/>
                <a:cs typeface="微軟正黑體"/>
              </a:rPr>
              <a:t>( </a:t>
            </a:r>
            <a:r>
              <a:rPr lang="zh-TW" altLang="en-US" sz="3600" b="1" dirty="0">
                <a:latin typeface="微軟正黑體"/>
                <a:ea typeface="微軟正黑體"/>
                <a:cs typeface="微軟正黑體"/>
              </a:rPr>
              <a:t>正本 </a:t>
            </a:r>
            <a:r>
              <a:rPr lang="en-US" altLang="zh-TW" sz="3600" b="1" dirty="0">
                <a:latin typeface="微軟正黑體"/>
                <a:ea typeface="微軟正黑體"/>
                <a:cs typeface="微軟正黑體"/>
              </a:rPr>
              <a:t>)</a:t>
            </a:r>
          </a:p>
        </p:txBody>
      </p:sp>
      <p:sp>
        <p:nvSpPr>
          <p:cNvPr id="26630" name="WordArt 6"/>
          <p:cNvSpPr>
            <a:spLocks noChangeArrowheads="1" noChangeShapeType="1" noTextEdit="1"/>
          </p:cNvSpPr>
          <p:nvPr/>
        </p:nvSpPr>
        <p:spPr bwMode="auto">
          <a:xfrm>
            <a:off x="983456" y="708368"/>
            <a:ext cx="7177087" cy="79377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altLang="zh-TW" sz="3600" b="1" kern="10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9</a:t>
            </a:r>
            <a:r>
              <a:rPr lang="zh-TW" altLang="en-US" sz="3600" b="1" kern="10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sz="3600" b="1" kern="10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sz="3600" b="1" kern="10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日須交證件副本</a:t>
            </a:r>
            <a:r>
              <a:rPr lang="en-US" altLang="zh-TW" sz="3600" b="1" kern="10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&amp;</a:t>
            </a:r>
            <a:r>
              <a:rPr lang="zh-TW" altLang="en-US" sz="3600" b="1" kern="10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資料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6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0"/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uiExpand="1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HPSCANS\掃描006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" t="659" r="2850" b="12034"/>
          <a:stretch/>
        </p:blipFill>
        <p:spPr bwMode="auto">
          <a:xfrm>
            <a:off x="4140200" y="692696"/>
            <a:ext cx="439224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5" name="WordArt 6"/>
          <p:cNvSpPr>
            <a:spLocks noChangeArrowheads="1" noChangeShapeType="1" noTextEdit="1"/>
          </p:cNvSpPr>
          <p:nvPr/>
        </p:nvSpPr>
        <p:spPr bwMode="auto">
          <a:xfrm>
            <a:off x="395288" y="260350"/>
            <a:ext cx="3671887" cy="663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標楷體"/>
                <a:ea typeface="標楷體"/>
              </a:rPr>
              <a:t>影印證件式樣</a:t>
            </a:r>
          </a:p>
        </p:txBody>
      </p:sp>
      <p:sp>
        <p:nvSpPr>
          <p:cNvPr id="64516" name="Text Box 7"/>
          <p:cNvSpPr txBox="1">
            <a:spLocks noChangeArrowheads="1"/>
          </p:cNvSpPr>
          <p:nvPr/>
        </p:nvSpPr>
        <p:spPr bwMode="auto">
          <a:xfrm>
            <a:off x="4140200" y="260648"/>
            <a:ext cx="5003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 dirty="0">
                <a:solidFill>
                  <a:srgbClr val="010899"/>
                </a:solidFill>
              </a:rPr>
              <a:t>請把證件影印在同一張</a:t>
            </a:r>
            <a:r>
              <a:rPr lang="en-US" altLang="zh-TW" sz="2800" dirty="0">
                <a:solidFill>
                  <a:srgbClr val="010899"/>
                </a:solidFill>
              </a:rPr>
              <a:t>A4</a:t>
            </a:r>
            <a:r>
              <a:rPr lang="zh-TW" altLang="en-US" sz="2800" dirty="0">
                <a:solidFill>
                  <a:srgbClr val="010899"/>
                </a:solidFill>
              </a:rPr>
              <a:t>紙上</a:t>
            </a:r>
          </a:p>
        </p:txBody>
      </p:sp>
      <p:sp>
        <p:nvSpPr>
          <p:cNvPr id="64517" name="AutoShape 8"/>
          <p:cNvSpPr>
            <a:spLocks noChangeArrowheads="1"/>
          </p:cNvSpPr>
          <p:nvPr/>
        </p:nvSpPr>
        <p:spPr bwMode="auto">
          <a:xfrm>
            <a:off x="609600" y="1125538"/>
            <a:ext cx="3025775" cy="1223962"/>
          </a:xfrm>
          <a:prstGeom prst="rightArrow">
            <a:avLst>
              <a:gd name="adj1" fmla="val 50000"/>
              <a:gd name="adj2" fmla="val 61803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3200">
                <a:solidFill>
                  <a:srgbClr val="000066"/>
                </a:solidFill>
              </a:rPr>
              <a:t>教青局學生證</a:t>
            </a:r>
          </a:p>
        </p:txBody>
      </p:sp>
      <p:sp>
        <p:nvSpPr>
          <p:cNvPr id="64518" name="AutoShape 12"/>
          <p:cNvSpPr>
            <a:spLocks noChangeArrowheads="1"/>
          </p:cNvSpPr>
          <p:nvPr/>
        </p:nvSpPr>
        <p:spPr bwMode="auto">
          <a:xfrm>
            <a:off x="612775" y="2565400"/>
            <a:ext cx="3095625" cy="1223963"/>
          </a:xfrm>
          <a:prstGeom prst="rightArrow">
            <a:avLst>
              <a:gd name="adj1" fmla="val 50000"/>
              <a:gd name="adj2" fmla="val 63230"/>
            </a:avLst>
          </a:prstGeom>
          <a:solidFill>
            <a:srgbClr val="D9FB6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2800">
                <a:solidFill>
                  <a:srgbClr val="006600"/>
                </a:solidFill>
              </a:rPr>
              <a:t>學生居民身份證</a:t>
            </a:r>
          </a:p>
        </p:txBody>
      </p:sp>
      <p:sp>
        <p:nvSpPr>
          <p:cNvPr id="64519" name="AutoShape 16"/>
          <p:cNvSpPr>
            <a:spLocks noChangeArrowheads="1"/>
          </p:cNvSpPr>
          <p:nvPr/>
        </p:nvSpPr>
        <p:spPr bwMode="auto">
          <a:xfrm>
            <a:off x="684213" y="4005263"/>
            <a:ext cx="3095625" cy="1223962"/>
          </a:xfrm>
          <a:prstGeom prst="rightArrow">
            <a:avLst>
              <a:gd name="adj1" fmla="val 50000"/>
              <a:gd name="adj2" fmla="val 63230"/>
            </a:avLst>
          </a:prstGeom>
          <a:solidFill>
            <a:srgbClr val="D9FB6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2800">
                <a:solidFill>
                  <a:srgbClr val="006600"/>
                </a:solidFill>
              </a:rPr>
              <a:t>父親居民身份證</a:t>
            </a:r>
          </a:p>
        </p:txBody>
      </p:sp>
      <p:sp>
        <p:nvSpPr>
          <p:cNvPr id="64520" name="AutoShape 17"/>
          <p:cNvSpPr>
            <a:spLocks noChangeArrowheads="1"/>
          </p:cNvSpPr>
          <p:nvPr/>
        </p:nvSpPr>
        <p:spPr bwMode="auto">
          <a:xfrm>
            <a:off x="684213" y="5373688"/>
            <a:ext cx="3095625" cy="1223962"/>
          </a:xfrm>
          <a:prstGeom prst="rightArrow">
            <a:avLst>
              <a:gd name="adj1" fmla="val 50000"/>
              <a:gd name="adj2" fmla="val 63230"/>
            </a:avLst>
          </a:prstGeom>
          <a:solidFill>
            <a:srgbClr val="D9FB6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2800">
                <a:solidFill>
                  <a:srgbClr val="006600"/>
                </a:solidFill>
              </a:rPr>
              <a:t>母親居民身份證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6516216" y="2834352"/>
            <a:ext cx="617867" cy="73866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100" b="1" dirty="0"/>
              <a:t>相片</a:t>
            </a:r>
            <a:endParaRPr lang="zh-HK" altLang="en-US" sz="2100" b="1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7967973" y="818128"/>
            <a:ext cx="492459" cy="73866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100" b="1" dirty="0"/>
              <a:t>相片</a:t>
            </a:r>
            <a:endParaRPr lang="zh-HK" altLang="en-US" sz="2100" b="1" dirty="0"/>
          </a:p>
        </p:txBody>
      </p:sp>
      <p:sp>
        <p:nvSpPr>
          <p:cNvPr id="25" name="文字方塊 24"/>
          <p:cNvSpPr txBox="1"/>
          <p:nvPr/>
        </p:nvSpPr>
        <p:spPr>
          <a:xfrm>
            <a:off x="6474413" y="4418528"/>
            <a:ext cx="617867" cy="73866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100" b="1" dirty="0"/>
              <a:t>相片</a:t>
            </a:r>
            <a:endParaRPr lang="zh-HK" altLang="en-US" sz="2100" b="1" dirty="0"/>
          </a:p>
        </p:txBody>
      </p:sp>
      <p:sp>
        <p:nvSpPr>
          <p:cNvPr id="26" name="文字方塊 25"/>
          <p:cNvSpPr txBox="1"/>
          <p:nvPr/>
        </p:nvSpPr>
        <p:spPr>
          <a:xfrm>
            <a:off x="6546421" y="5930696"/>
            <a:ext cx="617867" cy="73866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100" b="1" dirty="0"/>
              <a:t>相片</a:t>
            </a:r>
            <a:endParaRPr lang="zh-HK" altLang="en-US" sz="2100" b="1" dirty="0"/>
          </a:p>
        </p:txBody>
      </p:sp>
      <p:sp>
        <p:nvSpPr>
          <p:cNvPr id="3" name="圓角矩形 2"/>
          <p:cNvSpPr/>
          <p:nvPr/>
        </p:nvSpPr>
        <p:spPr>
          <a:xfrm>
            <a:off x="4355976" y="2204864"/>
            <a:ext cx="1986018" cy="136815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17" name="圓角矩形 16"/>
          <p:cNvSpPr/>
          <p:nvPr/>
        </p:nvSpPr>
        <p:spPr>
          <a:xfrm>
            <a:off x="6516216" y="2204864"/>
            <a:ext cx="1944216" cy="136815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18" name="圓角矩形 17"/>
          <p:cNvSpPr/>
          <p:nvPr/>
        </p:nvSpPr>
        <p:spPr>
          <a:xfrm>
            <a:off x="4355976" y="3789040"/>
            <a:ext cx="1986018" cy="136815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21" name="圓角矩形 20"/>
          <p:cNvSpPr/>
          <p:nvPr/>
        </p:nvSpPr>
        <p:spPr>
          <a:xfrm>
            <a:off x="4355976" y="5301208"/>
            <a:ext cx="1986018" cy="136815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22" name="圓角矩形 21"/>
          <p:cNvSpPr/>
          <p:nvPr/>
        </p:nvSpPr>
        <p:spPr>
          <a:xfrm>
            <a:off x="6516216" y="3812285"/>
            <a:ext cx="1944216" cy="136815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23" name="圓角矩形 22"/>
          <p:cNvSpPr/>
          <p:nvPr/>
        </p:nvSpPr>
        <p:spPr>
          <a:xfrm>
            <a:off x="6588224" y="5301208"/>
            <a:ext cx="1944216" cy="136815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5" name="矩形 4"/>
          <p:cNvSpPr/>
          <p:nvPr/>
        </p:nvSpPr>
        <p:spPr>
          <a:xfrm>
            <a:off x="4211961" y="764704"/>
            <a:ext cx="1872208" cy="12241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29" name="矩形 28"/>
          <p:cNvSpPr/>
          <p:nvPr/>
        </p:nvSpPr>
        <p:spPr>
          <a:xfrm>
            <a:off x="6588224" y="764704"/>
            <a:ext cx="1872208" cy="12241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6852446" y="3324778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dirty="0">
                <a:solidFill>
                  <a:srgbClr val="FF0000"/>
                </a:solidFill>
              </a:rPr>
              <a:t>正面</a:t>
            </a:r>
          </a:p>
        </p:txBody>
      </p:sp>
      <p:sp>
        <p:nvSpPr>
          <p:cNvPr id="27" name="文字方塊 26"/>
          <p:cNvSpPr txBox="1"/>
          <p:nvPr/>
        </p:nvSpPr>
        <p:spPr>
          <a:xfrm>
            <a:off x="4674195" y="3265530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dirty="0">
                <a:solidFill>
                  <a:srgbClr val="FF0000"/>
                </a:solidFill>
              </a:rPr>
              <a:t>背面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07504" y="1354038"/>
            <a:ext cx="8786812" cy="509929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zh-CN" altLang="en-US" sz="3200" b="1" dirty="0">
                <a:latin typeface="標楷體" pitchFamily="65" charset="-120"/>
                <a:ea typeface="標楷體" pitchFamily="65" charset="-120"/>
                <a:cs typeface="微軟正黑體"/>
              </a:rPr>
              <a:t>注意：</a:t>
            </a:r>
            <a:endParaRPr lang="en-US" altLang="zh-CN" sz="3200" b="1" dirty="0">
              <a:latin typeface="標楷體" pitchFamily="65" charset="-120"/>
              <a:ea typeface="標楷體" pitchFamily="65" charset="-120"/>
              <a:cs typeface="微軟正黑體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zh-TW" altLang="en-US" sz="3200" b="1" dirty="0">
                <a:latin typeface="標楷體" pitchFamily="65" charset="-120"/>
                <a:ea typeface="標楷體" pitchFamily="65" charset="-120"/>
                <a:cs typeface="微軟正黑體"/>
              </a:rPr>
              <a:t>      需</a:t>
            </a:r>
            <a:r>
              <a:rPr lang="zh-CN" altLang="en-US" sz="3200" b="1" dirty="0">
                <a:latin typeface="標楷體" pitchFamily="65" charset="-120"/>
                <a:ea typeface="標楷體" pitchFamily="65" charset="-120"/>
                <a:cs typeface="微軟正黑體"/>
              </a:rPr>
              <a:t>穿</a:t>
            </a:r>
            <a:r>
              <a:rPr lang="en-US" altLang="zh-TW" sz="3200" b="1" dirty="0">
                <a:latin typeface="標楷體" pitchFamily="65" charset="-120"/>
                <a:ea typeface="標楷體" pitchFamily="65" charset="-120"/>
                <a:cs typeface="微軟正黑體"/>
              </a:rPr>
              <a:t>( </a:t>
            </a:r>
            <a:r>
              <a:rPr lang="zh-TW" altLang="en-US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微軟正黑體"/>
              </a:rPr>
              <a:t>本校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  <a:cs typeface="微軟正黑體"/>
              </a:rPr>
              <a:t> </a:t>
            </a:r>
            <a:r>
              <a:rPr lang="en-US" altLang="zh-TW" sz="3200" b="1" dirty="0">
                <a:latin typeface="標楷體" pitchFamily="65" charset="-120"/>
                <a:ea typeface="標楷體" pitchFamily="65" charset="-120"/>
                <a:cs typeface="微軟正黑體"/>
              </a:rPr>
              <a:t>) 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  <a:cs typeface="微軟正黑體"/>
              </a:rPr>
              <a:t>校服</a:t>
            </a:r>
            <a:endParaRPr lang="en-US" altLang="zh-TW" sz="3200" b="1" dirty="0">
              <a:latin typeface="標楷體" pitchFamily="65" charset="-120"/>
              <a:ea typeface="標楷體" pitchFamily="65" charset="-120"/>
              <a:cs typeface="微軟正黑體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zh-TW" sz="3200" b="1" dirty="0">
                <a:solidFill>
                  <a:srgbClr val="952E05"/>
                </a:solidFill>
                <a:latin typeface="標楷體" pitchFamily="65" charset="-120"/>
                <a:ea typeface="標楷體" pitchFamily="65" charset="-120"/>
              </a:rPr>
              <a:t>      (</a:t>
            </a:r>
            <a:r>
              <a:rPr lang="zh-TW" altLang="en-US" sz="3200" b="1" dirty="0">
                <a:solidFill>
                  <a:srgbClr val="952E05"/>
                </a:solidFill>
                <a:latin typeface="標楷體" pitchFamily="65" charset="-120"/>
                <a:ea typeface="標楷體" pitchFamily="65" charset="-120"/>
              </a:rPr>
              <a:t>男、女生要穿著白色內衣</a:t>
            </a:r>
            <a:r>
              <a:rPr lang="en-US" altLang="zh-TW" sz="3200" b="1" dirty="0">
                <a:solidFill>
                  <a:srgbClr val="952E05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altLang="zh-TW" sz="3200" b="1" dirty="0">
                <a:latin typeface="標楷體" pitchFamily="65" charset="-120"/>
                <a:ea typeface="標楷體" pitchFamily="65" charset="-120"/>
              </a:rPr>
              <a:t>      ★</a:t>
            </a:r>
            <a:r>
              <a:rPr lang="zh-CN" altLang="en-US" sz="3200" b="1" dirty="0">
                <a:latin typeface="標楷體" pitchFamily="65" charset="-120"/>
                <a:ea typeface="標楷體" pitchFamily="65" charset="-120"/>
              </a:rPr>
              <a:t>以</a:t>
            </a:r>
            <a:r>
              <a:rPr lang="zh-TW" altLang="en-US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本校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校服見校章為準</a:t>
            </a:r>
            <a:endParaRPr lang="en-US" altLang="zh-TW" sz="3200" b="1" dirty="0">
              <a:latin typeface="標楷體" pitchFamily="65" charset="-120"/>
              <a:ea typeface="標楷體" pitchFamily="65" charset="-120"/>
              <a:cs typeface="微軟正黑體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zh-TW" altLang="en-US" sz="1000" b="1" dirty="0">
              <a:latin typeface="標楷體" pitchFamily="65" charset="-120"/>
              <a:ea typeface="標楷體" pitchFamily="65" charset="-120"/>
              <a:cs typeface="微軟正黑體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zh-TW" sz="3200" b="1" dirty="0">
                <a:latin typeface="標楷體" pitchFamily="65" charset="-120"/>
                <a:ea typeface="標楷體" pitchFamily="65" charset="-120"/>
                <a:cs typeface="微軟正黑體"/>
              </a:rPr>
              <a:t>  ※  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  <a:cs typeface="微軟正黑體"/>
              </a:rPr>
              <a:t>請於九月</a:t>
            </a:r>
            <a:r>
              <a:rPr lang="en-US" altLang="zh-TW" sz="3200" b="1" dirty="0">
                <a:latin typeface="標楷體" pitchFamily="65" charset="-120"/>
                <a:ea typeface="標楷體" pitchFamily="65" charset="-120"/>
                <a:cs typeface="微軟正黑體"/>
              </a:rPr>
              <a:t>1</a:t>
            </a:r>
            <a:r>
              <a:rPr lang="zh-CN" altLang="en-US" sz="3200" b="1" dirty="0">
                <a:latin typeface="標楷體" pitchFamily="65" charset="-120"/>
                <a:ea typeface="標楷體" pitchFamily="65" charset="-120"/>
                <a:cs typeface="微軟正黑體"/>
              </a:rPr>
              <a:t>號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  <a:cs typeface="微軟正黑體"/>
              </a:rPr>
              <a:t>前準備妥當。</a:t>
            </a:r>
            <a:endParaRPr lang="zh-TW" altLang="en-US" sz="3200" b="1" dirty="0">
              <a:solidFill>
                <a:srgbClr val="90370A"/>
              </a:solidFill>
              <a:latin typeface="標楷體" pitchFamily="65" charset="-120"/>
              <a:ea typeface="標楷體" pitchFamily="65" charset="-120"/>
              <a:cs typeface="微軟正黑體"/>
            </a:endParaRP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>
                <a:solidFill>
                  <a:srgbClr val="FF66FF"/>
                </a:solidFill>
                <a:latin typeface="新細明體" charset="-120"/>
              </a:rPr>
              <a:t> </a:t>
            </a:r>
            <a:endParaRPr lang="en-US" altLang="zh-TW" dirty="0">
              <a:latin typeface="新細明體" charset="-120"/>
            </a:endParaRPr>
          </a:p>
        </p:txBody>
      </p:sp>
      <p:sp>
        <p:nvSpPr>
          <p:cNvPr id="29701" name="WordArt 5"/>
          <p:cNvSpPr>
            <a:spLocks noChangeArrowheads="1" noChangeShapeType="1" noTextEdit="1"/>
          </p:cNvSpPr>
          <p:nvPr/>
        </p:nvSpPr>
        <p:spPr bwMode="auto">
          <a:xfrm>
            <a:off x="683568" y="287523"/>
            <a:ext cx="7786884" cy="981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zh-TW" alt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標楷體"/>
                <a:ea typeface="標楷體"/>
              </a:rPr>
              <a:t>相片及</a:t>
            </a:r>
            <a:r>
              <a:rPr lang="zh-CN" alt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標楷體"/>
                <a:ea typeface="標楷體"/>
              </a:rPr>
              <a:t>數碼相光碟</a:t>
            </a:r>
            <a:endParaRPr lang="zh-TW" altLang="en-US" sz="3600" b="1" kern="10" dirty="0">
              <a:ln w="9525">
                <a:noFill/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標楷體"/>
              <a:ea typeface="標楷體"/>
            </a:endParaRPr>
          </a:p>
        </p:txBody>
      </p:sp>
      <p:pic>
        <p:nvPicPr>
          <p:cNvPr id="7" name="Picture 8" descr="student 1"/>
          <p:cNvPicPr>
            <a:picLocks noChangeAspect="1" noChangeArrowheads="1"/>
          </p:cNvPicPr>
          <p:nvPr/>
        </p:nvPicPr>
        <p:blipFill>
          <a:blip r:embed="rId3">
            <a:lum bright="-20000" contrast="30000"/>
          </a:blip>
          <a:srcRect l="58556" t="90771" r="16993" b="-558"/>
          <a:stretch>
            <a:fillRect/>
          </a:stretch>
        </p:blipFill>
        <p:spPr bwMode="auto">
          <a:xfrm>
            <a:off x="6300192" y="3022946"/>
            <a:ext cx="2170260" cy="10541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群組 1"/>
          <p:cNvGrpSpPr/>
          <p:nvPr/>
        </p:nvGrpSpPr>
        <p:grpSpPr>
          <a:xfrm>
            <a:off x="1403648" y="4727890"/>
            <a:ext cx="1599787" cy="1941470"/>
            <a:chOff x="2627784" y="4727890"/>
            <a:chExt cx="1599787" cy="1941470"/>
          </a:xfrm>
        </p:grpSpPr>
        <p:pic>
          <p:nvPicPr>
            <p:cNvPr id="10" name="Picture 8" descr="student 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27784" y="4727890"/>
              <a:ext cx="1599787" cy="1941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矩形 11"/>
            <p:cNvSpPr/>
            <p:nvPr/>
          </p:nvSpPr>
          <p:spPr>
            <a:xfrm>
              <a:off x="3131840" y="5243037"/>
              <a:ext cx="648073" cy="152400"/>
            </a:xfrm>
            <a:prstGeom prst="rect">
              <a:avLst/>
            </a:prstGeom>
            <a:solidFill>
              <a:srgbClr val="0108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FFC000"/>
                </a:solidFill>
              </a:endParaRP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4018732" y="4791216"/>
            <a:ext cx="1538582" cy="1878144"/>
            <a:chOff x="5242868" y="4791216"/>
            <a:chExt cx="1538582" cy="1878144"/>
          </a:xfrm>
        </p:grpSpPr>
        <p:pic>
          <p:nvPicPr>
            <p:cNvPr id="9" name="Picture 10" descr="diary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42868" y="4791216"/>
              <a:ext cx="1538582" cy="1878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矩形 12"/>
            <p:cNvSpPr/>
            <p:nvPr/>
          </p:nvSpPr>
          <p:spPr>
            <a:xfrm>
              <a:off x="5724128" y="5220816"/>
              <a:ext cx="720081" cy="152400"/>
            </a:xfrm>
            <a:prstGeom prst="rect">
              <a:avLst/>
            </a:prstGeom>
            <a:solidFill>
              <a:srgbClr val="0108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FFC000"/>
                </a:solidFill>
              </a:endParaRPr>
            </a:p>
          </p:txBody>
        </p:sp>
      </p:grpSp>
      <p:pic>
        <p:nvPicPr>
          <p:cNvPr id="2050" name="Picture 2" descr="10x Blank Mini 8CM CD-R Small Disc Pocket Size Panda (24x 25min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791216"/>
            <a:ext cx="1970080" cy="187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78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12C189D-4ED9-4E72-A58A-F7184AEE75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75" t="15001" r="36640" b="12201"/>
          <a:stretch/>
        </p:blipFill>
        <p:spPr>
          <a:xfrm>
            <a:off x="4010414" y="44624"/>
            <a:ext cx="5058919" cy="6751105"/>
          </a:xfrm>
          <a:prstGeom prst="rect">
            <a:avLst/>
          </a:prstGeom>
        </p:spPr>
      </p:pic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6372200" cy="980728"/>
          </a:xfrm>
        </p:spPr>
        <p:txBody>
          <a:bodyPr/>
          <a:lstStyle/>
          <a:p>
            <a:pPr eaLnBrk="1" hangingPunct="1"/>
            <a:r>
              <a:rPr lang="en-US" altLang="zh-TW" dirty="0"/>
              <a:t>  </a:t>
            </a:r>
            <a:r>
              <a:rPr lang="zh-TW" altLang="en-US" sz="5400" b="1" dirty="0">
                <a:latin typeface="微軟正黑體"/>
              </a:rPr>
              <a:t>學生調查表</a:t>
            </a:r>
            <a:endParaRPr lang="en-US" altLang="zh-TW" sz="5400" b="1" dirty="0">
              <a:latin typeface="微軟正黑體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124744"/>
            <a:ext cx="3929090" cy="5342719"/>
          </a:xfrm>
          <a:ln>
            <a:solidFill>
              <a:srgbClr val="FF66FF"/>
            </a:solidFill>
          </a:ln>
        </p:spPr>
        <p:txBody>
          <a:bodyPr>
            <a:normAutofit/>
          </a:bodyPr>
          <a:lstStyle/>
          <a:p>
            <a:pPr marL="274320" indent="-274320" algn="ctr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zh-TW" alt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注意事項</a:t>
            </a:r>
          </a:p>
          <a:p>
            <a:pPr marL="274320" indent="-274320" algn="ctr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zh-TW" altLang="en-US" sz="28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CC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7519577" y="3932159"/>
            <a:ext cx="20716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3200" dirty="0">
                <a:solidFill>
                  <a:srgbClr val="FF0000"/>
                </a:solidFill>
                <a:latin typeface="Algerian" pitchFamily="82" charset="0"/>
              </a:rPr>
              <a:t> </a:t>
            </a:r>
            <a:r>
              <a:rPr lang="en-US" altLang="zh-TW" sz="3200" b="1" dirty="0">
                <a:solidFill>
                  <a:srgbClr val="FF0000"/>
                </a:solidFill>
                <a:latin typeface="Algerian" pitchFamily="82" charset="0"/>
                <a:ea typeface="新細明體" charset="-120"/>
              </a:rPr>
              <a:t>______</a:t>
            </a: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5707256" y="3933056"/>
            <a:ext cx="1313016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3200" b="1" dirty="0">
                <a:solidFill>
                  <a:srgbClr val="FF0000"/>
                </a:solidFill>
                <a:latin typeface="Algerian" pitchFamily="82" charset="0"/>
                <a:ea typeface="新細明體" charset="-120"/>
              </a:rPr>
              <a:t>____</a:t>
            </a:r>
          </a:p>
        </p:txBody>
      </p:sp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5283549" y="4797152"/>
            <a:ext cx="23574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 b="1" dirty="0">
                <a:latin typeface="Arial Rounded MT Bold" pitchFamily="34" charset="0"/>
                <a:ea typeface="新細明體" charset="-120"/>
              </a:rPr>
              <a:t>01/09/2022</a:t>
            </a:r>
          </a:p>
        </p:txBody>
      </p:sp>
      <p:sp>
        <p:nvSpPr>
          <p:cNvPr id="12" name="矩形 11"/>
          <p:cNvSpPr/>
          <p:nvPr/>
        </p:nvSpPr>
        <p:spPr>
          <a:xfrm>
            <a:off x="7500938" y="428625"/>
            <a:ext cx="642937" cy="71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0969" name="矩形 12"/>
          <p:cNvSpPr>
            <a:spLocks noChangeArrowheads="1"/>
          </p:cNvSpPr>
          <p:nvPr/>
        </p:nvSpPr>
        <p:spPr bwMode="auto">
          <a:xfrm>
            <a:off x="381319" y="1796404"/>
            <a:ext cx="35004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4"/>
              </a:buBlip>
            </a:pPr>
            <a:r>
              <a:rPr kumimoji="0" lang="zh-TW" altLang="en-US" sz="3600" b="1" dirty="0">
                <a:solidFill>
                  <a:srgbClr val="003300"/>
                </a:solidFill>
                <a:latin typeface="標楷體" pitchFamily="65" charset="-120"/>
              </a:rPr>
              <a:t>填寫中文地址</a:t>
            </a:r>
            <a:endParaRPr kumimoji="0" lang="en-US" altLang="zh-TW" sz="3600" b="1" dirty="0">
              <a:solidFill>
                <a:srgbClr val="003300"/>
              </a:solidFill>
              <a:latin typeface="標楷體" pitchFamily="65" charset="-120"/>
            </a:endParaRPr>
          </a:p>
        </p:txBody>
      </p:sp>
      <p:sp>
        <p:nvSpPr>
          <p:cNvPr id="40970" name="矩形 13"/>
          <p:cNvSpPr>
            <a:spLocks noChangeArrowheads="1"/>
          </p:cNvSpPr>
          <p:nvPr/>
        </p:nvSpPr>
        <p:spPr bwMode="auto">
          <a:xfrm>
            <a:off x="334536" y="3140968"/>
            <a:ext cx="3643313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4"/>
              </a:buBlip>
            </a:pPr>
            <a:r>
              <a:rPr kumimoji="0" lang="zh-TW" altLang="en-US" sz="3200" b="1" dirty="0">
                <a:solidFill>
                  <a:srgbClr val="660033"/>
                </a:solidFill>
                <a:latin typeface="標楷體" pitchFamily="65" charset="-120"/>
              </a:rPr>
              <a:t>監護人填寫父親</a:t>
            </a:r>
            <a:r>
              <a:rPr kumimoji="0" lang="en-US" altLang="zh-TW" sz="3200" b="1" dirty="0">
                <a:solidFill>
                  <a:srgbClr val="660033"/>
                </a:solidFill>
                <a:latin typeface="標楷體" pitchFamily="65" charset="-120"/>
              </a:rPr>
              <a:t> </a:t>
            </a:r>
            <a:r>
              <a:rPr kumimoji="0" lang="zh-TW" altLang="en-US" sz="3200" b="1" dirty="0">
                <a:solidFill>
                  <a:srgbClr val="660033"/>
                </a:solidFill>
                <a:latin typeface="標楷體" pitchFamily="65" charset="-120"/>
              </a:rPr>
              <a:t>   或母親的名字</a:t>
            </a:r>
            <a:endParaRPr kumimoji="0" lang="en-US" altLang="zh-TW" sz="3200" b="1" dirty="0">
              <a:solidFill>
                <a:srgbClr val="660033"/>
              </a:solidFill>
              <a:latin typeface="標楷體" pitchFamily="65" charset="-120"/>
            </a:endParaRPr>
          </a:p>
        </p:txBody>
      </p:sp>
      <p:cxnSp>
        <p:nvCxnSpPr>
          <p:cNvPr id="19" name="直線單箭頭接點 18"/>
          <p:cNvCxnSpPr>
            <a:cxnSpLocks/>
          </p:cNvCxnSpPr>
          <p:nvPr/>
        </p:nvCxnSpPr>
        <p:spPr>
          <a:xfrm>
            <a:off x="3562975" y="2146963"/>
            <a:ext cx="793001" cy="12990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直線單箭頭接點 20"/>
          <p:cNvCxnSpPr>
            <a:cxnSpLocks/>
          </p:cNvCxnSpPr>
          <p:nvPr/>
        </p:nvCxnSpPr>
        <p:spPr>
          <a:xfrm>
            <a:off x="3436745" y="3831762"/>
            <a:ext cx="910338" cy="1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矩形 15"/>
          <p:cNvSpPr>
            <a:spLocks noChangeArrowheads="1"/>
          </p:cNvSpPr>
          <p:nvPr/>
        </p:nvSpPr>
        <p:spPr bwMode="auto">
          <a:xfrm>
            <a:off x="302550" y="4206845"/>
            <a:ext cx="414850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Blip>
                <a:blip r:embed="rId4"/>
              </a:buBlip>
            </a:pPr>
            <a:r>
              <a:rPr kumimoji="0" lang="zh-TW" altLang="en-US" sz="3600" b="1" dirty="0">
                <a:solidFill>
                  <a:srgbClr val="7030A0"/>
                </a:solidFill>
                <a:latin typeface="標楷體" pitchFamily="65" charset="-120"/>
              </a:rPr>
              <a:t>兄弟姊妹人數</a:t>
            </a:r>
            <a:endParaRPr kumimoji="0" lang="en-US" altLang="zh-TW" sz="3600" b="1" dirty="0">
              <a:solidFill>
                <a:srgbClr val="7030A0"/>
              </a:solidFill>
              <a:latin typeface="標楷體" pitchFamily="65" charset="-120"/>
            </a:endParaRPr>
          </a:p>
          <a:p>
            <a:r>
              <a:rPr kumimoji="0" lang="en-US" altLang="zh-TW" sz="3600" b="1" dirty="0">
                <a:solidFill>
                  <a:srgbClr val="7030A0"/>
                </a:solidFill>
                <a:latin typeface="標楷體" pitchFamily="65" charset="-120"/>
              </a:rPr>
              <a:t>  (</a:t>
            </a:r>
            <a:r>
              <a:rPr kumimoji="0" lang="zh-TW" altLang="en-US" sz="3600" b="1" dirty="0">
                <a:solidFill>
                  <a:srgbClr val="7030A0"/>
                </a:solidFill>
                <a:latin typeface="標楷體" pitchFamily="65" charset="-120"/>
              </a:rPr>
              <a:t>不計學生本人</a:t>
            </a:r>
            <a:r>
              <a:rPr kumimoji="0" lang="en-US" altLang="zh-TW" sz="3600" b="1" dirty="0">
                <a:solidFill>
                  <a:srgbClr val="7030A0"/>
                </a:solidFill>
                <a:latin typeface="標楷體" pitchFamily="65" charset="-120"/>
              </a:rPr>
              <a:t>)</a:t>
            </a:r>
            <a:endParaRPr kumimoji="0" lang="zh-TW" altLang="en-US" sz="3600" b="1" dirty="0">
              <a:solidFill>
                <a:srgbClr val="7030A0"/>
              </a:solidFill>
              <a:latin typeface="標楷體" pitchFamily="65" charset="-120"/>
            </a:endParaRPr>
          </a:p>
        </p:txBody>
      </p:sp>
      <p:cxnSp>
        <p:nvCxnSpPr>
          <p:cNvPr id="24" name="直線單箭頭接點 23"/>
          <p:cNvCxnSpPr>
            <a:cxnSpLocks/>
          </p:cNvCxnSpPr>
          <p:nvPr/>
        </p:nvCxnSpPr>
        <p:spPr>
          <a:xfrm>
            <a:off x="3058121" y="5653624"/>
            <a:ext cx="1297855" cy="839996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矩形 12">
            <a:extLst>
              <a:ext uri="{FF2B5EF4-FFF2-40B4-BE49-F238E27FC236}">
                <a16:creationId xmlns:a16="http://schemas.microsoft.com/office/drawing/2014/main" id="{D1789B8D-1A30-47D1-ADF6-60FDF8347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2422848"/>
            <a:ext cx="35004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4"/>
              </a:buBlip>
            </a:pPr>
            <a:r>
              <a:rPr kumimoji="0" lang="zh-TW" altLang="en-US" sz="3600" b="1" dirty="0">
                <a:solidFill>
                  <a:srgbClr val="010899"/>
                </a:solidFill>
                <a:latin typeface="標楷體" pitchFamily="65" charset="-120"/>
              </a:rPr>
              <a:t>夜宿地</a:t>
            </a:r>
            <a:endParaRPr kumimoji="0" lang="en-US" altLang="zh-TW" sz="3600" b="1" dirty="0">
              <a:solidFill>
                <a:srgbClr val="010899"/>
              </a:solidFill>
              <a:latin typeface="標楷體" pitchFamily="65" charset="-120"/>
            </a:endParaRPr>
          </a:p>
        </p:txBody>
      </p: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ECABB233-81E2-45C5-A5F3-00E241AFBE79}"/>
              </a:ext>
            </a:extLst>
          </p:cNvPr>
          <p:cNvCxnSpPr>
            <a:cxnSpLocks/>
          </p:cNvCxnSpPr>
          <p:nvPr/>
        </p:nvCxnSpPr>
        <p:spPr>
          <a:xfrm flipV="1">
            <a:off x="2555776" y="2605283"/>
            <a:ext cx="1856192" cy="175645"/>
          </a:xfrm>
          <a:prstGeom prst="straightConnector1">
            <a:avLst/>
          </a:prstGeom>
          <a:ln>
            <a:solidFill>
              <a:srgbClr val="FF66FF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矩形 15">
            <a:extLst>
              <a:ext uri="{FF2B5EF4-FFF2-40B4-BE49-F238E27FC236}">
                <a16:creationId xmlns:a16="http://schemas.microsoft.com/office/drawing/2014/main" id="{CC9E6E7B-1E06-421F-83C1-A064C88BE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256" y="5257001"/>
            <a:ext cx="414850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Blip>
                <a:blip r:embed="rId4"/>
              </a:buBlip>
            </a:pPr>
            <a:r>
              <a:rPr kumimoji="0" lang="zh-TW" altLang="en-US" sz="3600" b="1" dirty="0">
                <a:solidFill>
                  <a:srgbClr val="08921F"/>
                </a:solidFill>
                <a:latin typeface="標楷體" pitchFamily="65" charset="-120"/>
              </a:rPr>
              <a:t>見家長備註</a:t>
            </a:r>
            <a:endParaRPr kumimoji="0" lang="en-US" altLang="zh-TW" sz="3600" b="1" dirty="0">
              <a:solidFill>
                <a:srgbClr val="08921F"/>
              </a:solidFill>
              <a:latin typeface="標楷體" pitchFamily="65" charset="-120"/>
            </a:endParaRPr>
          </a:p>
          <a:p>
            <a:r>
              <a:rPr kumimoji="0" lang="zh-TW" altLang="en-US" sz="3600" b="1" dirty="0">
                <a:solidFill>
                  <a:srgbClr val="08921F"/>
                </a:solidFill>
                <a:latin typeface="標楷體" pitchFamily="65" charset="-120"/>
              </a:rPr>
              <a:t>  </a:t>
            </a:r>
            <a:r>
              <a:rPr kumimoji="0" lang="en-US" altLang="zh-TW" sz="3600" b="1" dirty="0">
                <a:solidFill>
                  <a:srgbClr val="08921F"/>
                </a:solidFill>
                <a:latin typeface="標楷體" pitchFamily="65" charset="-120"/>
              </a:rPr>
              <a:t>(</a:t>
            </a:r>
            <a:r>
              <a:rPr kumimoji="0" lang="zh-TW" altLang="en-US" sz="3600" b="1" dirty="0">
                <a:solidFill>
                  <a:srgbClr val="08921F"/>
                </a:solidFill>
                <a:latin typeface="標楷體" pitchFamily="65" charset="-120"/>
              </a:rPr>
              <a:t>不用剪</a:t>
            </a:r>
            <a:r>
              <a:rPr kumimoji="0" lang="en-US" altLang="zh-TW" sz="3600" b="1" dirty="0">
                <a:solidFill>
                  <a:srgbClr val="08921F"/>
                </a:solidFill>
                <a:latin typeface="標楷體" pitchFamily="65" charset="-120"/>
              </a:rPr>
              <a:t>)</a:t>
            </a:r>
            <a:endParaRPr kumimoji="0" lang="zh-TW" altLang="en-US" sz="3600" b="1" dirty="0">
              <a:solidFill>
                <a:srgbClr val="08921F"/>
              </a:solidFill>
              <a:latin typeface="標楷體" pitchFamily="65" charset="-120"/>
            </a:endParaRPr>
          </a:p>
        </p:txBody>
      </p: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03563520-C05A-46E1-ACC3-AE189AA6033A}"/>
              </a:ext>
            </a:extLst>
          </p:cNvPr>
          <p:cNvCxnSpPr>
            <a:cxnSpLocks/>
          </p:cNvCxnSpPr>
          <p:nvPr/>
        </p:nvCxnSpPr>
        <p:spPr>
          <a:xfrm>
            <a:off x="3951794" y="4874028"/>
            <a:ext cx="573009" cy="372840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4347083" y="0"/>
            <a:ext cx="656965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0" grpId="0"/>
      <p:bldP spid="28681" grpId="0"/>
      <p:bldP spid="28683" grpId="0"/>
      <p:bldP spid="40969" grpId="0"/>
      <p:bldP spid="40970" grpId="0"/>
      <p:bldP spid="20" grpId="0"/>
      <p:bldP spid="31" grpId="0"/>
      <p:bldP spid="3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F481E36-39AE-4E87-BCE9-BF7A2DCFB8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77" t="15277" r="39382" b="5200"/>
          <a:stretch/>
        </p:blipFill>
        <p:spPr>
          <a:xfrm>
            <a:off x="3707904" y="148992"/>
            <a:ext cx="5344312" cy="6560015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252536" y="0"/>
            <a:ext cx="7010400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微軟正黑體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  <a:cs typeface="微軟正黑體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  <a:cs typeface="微軟正黑體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  <a:cs typeface="微軟正黑體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  <a:cs typeface="微軟正黑體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eaLnBrk="1" hangingPunct="1"/>
            <a:r>
              <a:rPr lang="en-US" altLang="zh-TW" dirty="0"/>
              <a:t>  </a:t>
            </a:r>
            <a:r>
              <a:rPr lang="zh-TW" altLang="en-US" b="1" dirty="0">
                <a:solidFill>
                  <a:srgbClr val="FF0000"/>
                </a:solidFill>
                <a:latin typeface="微軟正黑體"/>
              </a:rPr>
              <a:t>健康狀況調查表</a:t>
            </a:r>
            <a:endParaRPr lang="en-US" altLang="zh-TW" b="1" dirty="0">
              <a:solidFill>
                <a:srgbClr val="FF0000"/>
              </a:solidFill>
              <a:latin typeface="微軟正黑體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5496" y="1643050"/>
            <a:ext cx="3421614" cy="4824413"/>
          </a:xfrm>
          <a:prstGeom prst="rect">
            <a:avLst/>
          </a:prstGeom>
          <a:noFill/>
          <a:ln w="9525">
            <a:solidFill>
              <a:srgbClr val="FF66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73050" indent="-273050" algn="l" rtl="0" eaLnBrk="0" fontAlgn="base" hangingPunct="0">
              <a:spcBef>
                <a:spcPts val="575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28600" algn="l" rtl="0" eaLnBrk="0" fontAlgn="base" hangingPunct="0">
              <a:spcBef>
                <a:spcPts val="375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E6B1AB"/>
              </a:buClr>
              <a:buSzPct val="8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SzPct val="8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algn="ctr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zh-TW" alt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注意事項</a:t>
            </a:r>
          </a:p>
          <a:p>
            <a:pPr marL="274320" indent="-274320" algn="ctr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zh-TW" altLang="en-US" sz="28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CC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9512" y="2392613"/>
            <a:ext cx="3384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Blip>
                <a:blip r:embed="rId4"/>
              </a:buBlip>
            </a:pPr>
            <a:r>
              <a:rPr kumimoji="0" lang="zh-TW" altLang="en-US" sz="3600" b="1" dirty="0">
                <a:solidFill>
                  <a:srgbClr val="000099"/>
                </a:solidFill>
                <a:latin typeface="標楷體" pitchFamily="65" charset="-120"/>
              </a:rPr>
              <a:t>必須填寫金卡  </a:t>
            </a:r>
            <a:endParaRPr kumimoji="0" lang="en-US" altLang="zh-TW" sz="3600" b="1" dirty="0">
              <a:solidFill>
                <a:srgbClr val="000099"/>
              </a:solidFill>
              <a:latin typeface="標楷體" pitchFamily="65" charset="-120"/>
            </a:endParaRPr>
          </a:p>
          <a:p>
            <a:r>
              <a:rPr kumimoji="0" lang="zh-TW" altLang="en-US" sz="3600" b="1" dirty="0">
                <a:solidFill>
                  <a:srgbClr val="000099"/>
                </a:solidFill>
                <a:latin typeface="標楷體" pitchFamily="65" charset="-120"/>
              </a:rPr>
              <a:t> 號碼</a:t>
            </a:r>
            <a:endParaRPr kumimoji="0" lang="en-US" altLang="zh-TW" sz="3600" b="1" dirty="0">
              <a:solidFill>
                <a:srgbClr val="000099"/>
              </a:solidFill>
              <a:latin typeface="標楷體" pitchFamily="65" charset="-120"/>
            </a:endParaRPr>
          </a:p>
        </p:txBody>
      </p:sp>
      <p:cxnSp>
        <p:nvCxnSpPr>
          <p:cNvPr id="9" name="直線單箭頭接點 8"/>
          <p:cNvCxnSpPr>
            <a:cxnSpLocks/>
          </p:cNvCxnSpPr>
          <p:nvPr/>
        </p:nvCxnSpPr>
        <p:spPr>
          <a:xfrm flipV="1">
            <a:off x="3347864" y="763588"/>
            <a:ext cx="4032448" cy="20340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179512" y="4797152"/>
            <a:ext cx="338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Blip>
                <a:blip r:embed="rId4"/>
              </a:buBlip>
            </a:pPr>
            <a:r>
              <a:rPr kumimoji="0" lang="zh-TW" altLang="en-US" sz="3600" b="1" dirty="0">
                <a:solidFill>
                  <a:srgbClr val="ED12FE"/>
                </a:solidFill>
                <a:latin typeface="標楷體" pitchFamily="65" charset="-120"/>
              </a:rPr>
              <a:t>家長簽名</a:t>
            </a:r>
            <a:endParaRPr kumimoji="0" lang="en-US" altLang="zh-TW" sz="3600" b="1" dirty="0">
              <a:solidFill>
                <a:srgbClr val="ED12FE"/>
              </a:solidFill>
              <a:latin typeface="標楷體" pitchFamily="65" charset="-120"/>
            </a:endParaRPr>
          </a:p>
        </p:txBody>
      </p:sp>
      <p:cxnSp>
        <p:nvCxnSpPr>
          <p:cNvPr id="13" name="直線單箭頭接點 12"/>
          <p:cNvCxnSpPr>
            <a:cxnSpLocks/>
            <a:endCxn id="21" idx="1"/>
          </p:cNvCxnSpPr>
          <p:nvPr/>
        </p:nvCxnSpPr>
        <p:spPr>
          <a:xfrm>
            <a:off x="2699792" y="5227770"/>
            <a:ext cx="1218817" cy="517883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179512" y="3524815"/>
            <a:ext cx="3384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Blip>
                <a:blip r:embed="rId4"/>
              </a:buBlip>
            </a:pPr>
            <a:r>
              <a:rPr kumimoji="0" lang="zh-TW" altLang="en-US" sz="3600" b="1" dirty="0">
                <a:solidFill>
                  <a:srgbClr val="08921F"/>
                </a:solidFill>
                <a:latin typeface="標楷體" pitchFamily="65" charset="-120"/>
              </a:rPr>
              <a:t>必須填寫送往</a:t>
            </a:r>
            <a:endParaRPr kumimoji="0" lang="en-US" altLang="zh-TW" sz="3600" b="1" dirty="0">
              <a:solidFill>
                <a:srgbClr val="08921F"/>
              </a:solidFill>
              <a:latin typeface="標楷體" pitchFamily="65" charset="-120"/>
            </a:endParaRPr>
          </a:p>
          <a:p>
            <a:r>
              <a:rPr kumimoji="0" lang="zh-TW" altLang="en-US" sz="3600" b="1" dirty="0">
                <a:solidFill>
                  <a:srgbClr val="08921F"/>
                </a:solidFill>
                <a:latin typeface="標楷體" pitchFamily="65" charset="-120"/>
              </a:rPr>
              <a:t> 的醫院</a:t>
            </a:r>
            <a:endParaRPr kumimoji="0" lang="en-US" altLang="zh-TW" sz="3600" b="1" dirty="0">
              <a:solidFill>
                <a:srgbClr val="08921F"/>
              </a:solidFill>
              <a:latin typeface="標楷體" pitchFamily="65" charset="-120"/>
            </a:endParaRPr>
          </a:p>
        </p:txBody>
      </p:sp>
      <p:cxnSp>
        <p:nvCxnSpPr>
          <p:cNvPr id="22" name="直線單箭頭接點 21"/>
          <p:cNvCxnSpPr>
            <a:cxnSpLocks/>
          </p:cNvCxnSpPr>
          <p:nvPr/>
        </p:nvCxnSpPr>
        <p:spPr>
          <a:xfrm>
            <a:off x="2123728" y="4420892"/>
            <a:ext cx="1656184" cy="37626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橢圓 14"/>
          <p:cNvSpPr/>
          <p:nvPr/>
        </p:nvSpPr>
        <p:spPr>
          <a:xfrm>
            <a:off x="7380312" y="405781"/>
            <a:ext cx="720080" cy="5029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19" name="橢圓 18"/>
          <p:cNvSpPr/>
          <p:nvPr/>
        </p:nvSpPr>
        <p:spPr>
          <a:xfrm>
            <a:off x="3995936" y="4941168"/>
            <a:ext cx="2281064" cy="28660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21" name="橢圓 20"/>
          <p:cNvSpPr/>
          <p:nvPr/>
        </p:nvSpPr>
        <p:spPr>
          <a:xfrm>
            <a:off x="3817150" y="5682381"/>
            <a:ext cx="692802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273965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20" grpId="0"/>
      <p:bldP spid="15" grpId="0" animBg="1"/>
      <p:bldP spid="19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1187624" y="3573016"/>
            <a:ext cx="3816424" cy="144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95081" y="1484784"/>
            <a:ext cx="8519719" cy="466725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zh-TW" sz="3200" b="1" dirty="0">
                <a:latin typeface="標楷體" pitchFamily="65" charset="-120"/>
                <a:ea typeface="標楷體" pitchFamily="65" charset="-120"/>
                <a:cs typeface="微軟正黑體"/>
              </a:rPr>
              <a:t>★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  <a:cs typeface="微軟正黑體"/>
              </a:rPr>
              <a:t>請依照升小一交件需知指示 </a:t>
            </a:r>
            <a:r>
              <a:rPr lang="en-US" altLang="zh-TW" sz="3200" b="1" dirty="0">
                <a:latin typeface="標楷體" pitchFamily="65" charset="-120"/>
                <a:ea typeface="標楷體" pitchFamily="65" charset="-120"/>
                <a:cs typeface="微軟正黑體"/>
              </a:rPr>
              <a:t>(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  <a:cs typeface="微軟正黑體"/>
              </a:rPr>
              <a:t>交件</a:t>
            </a:r>
            <a:r>
              <a:rPr lang="en-US" altLang="zh-TW" sz="3200" b="1" dirty="0">
                <a:latin typeface="標楷體" pitchFamily="65" charset="-120"/>
                <a:ea typeface="標楷體" pitchFamily="65" charset="-120"/>
                <a:cs typeface="微軟正黑體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TW" sz="3200" b="1" dirty="0">
                <a:latin typeface="標楷體" pitchFamily="65" charset="-120"/>
                <a:ea typeface="標楷體" pitchFamily="65" charset="-120"/>
                <a:cs typeface="微軟正黑體"/>
              </a:rPr>
              <a:t>   </a:t>
            </a:r>
            <a:r>
              <a:rPr lang="en-US" altLang="zh-TW" sz="3200" b="1" dirty="0" smtClean="0">
                <a:latin typeface="標楷體" pitchFamily="65" charset="-120"/>
                <a:ea typeface="標楷體" pitchFamily="65" charset="-120"/>
                <a:cs typeface="微軟正黑體"/>
              </a:rPr>
              <a:t>  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  <a:cs typeface="微軟正黑體"/>
              </a:rPr>
              <a:t>學生黃色針簿 </a:t>
            </a:r>
            <a:r>
              <a:rPr lang="en-US" altLang="zh-TW" sz="3200" b="1" dirty="0">
                <a:latin typeface="標楷體" pitchFamily="65" charset="-120"/>
                <a:ea typeface="標楷體" pitchFamily="65" charset="-120"/>
                <a:cs typeface="微軟正黑體"/>
              </a:rPr>
              <a:t>( 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  <a:cs typeface="微軟正黑體"/>
              </a:rPr>
              <a:t>正本 </a:t>
            </a:r>
            <a:r>
              <a:rPr lang="en-US" altLang="zh-TW" sz="3200" b="1" dirty="0">
                <a:latin typeface="標楷體" pitchFamily="65" charset="-120"/>
                <a:ea typeface="標楷體" pitchFamily="65" charset="-120"/>
                <a:cs typeface="微軟正黑體"/>
              </a:rPr>
              <a:t>)   ( 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  <a:cs typeface="微軟正黑體"/>
              </a:rPr>
              <a:t>如例圖 </a:t>
            </a:r>
            <a:r>
              <a:rPr lang="en-US" altLang="zh-TW" sz="3200" b="1" dirty="0">
                <a:latin typeface="標楷體" pitchFamily="65" charset="-120"/>
                <a:ea typeface="標楷體" pitchFamily="65" charset="-120"/>
                <a:cs typeface="微軟正黑體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TW" sz="3200" b="1" dirty="0">
                <a:latin typeface="標楷體" pitchFamily="65" charset="-120"/>
                <a:ea typeface="標楷體" pitchFamily="65" charset="-120"/>
                <a:cs typeface="微軟正黑體"/>
              </a:rPr>
              <a:t>    </a:t>
            </a:r>
            <a:endParaRPr lang="zh-TW" altLang="en-US" sz="3200" b="1" dirty="0">
              <a:solidFill>
                <a:srgbClr val="90370A"/>
              </a:solidFill>
              <a:latin typeface="標楷體" pitchFamily="65" charset="-120"/>
              <a:ea typeface="標楷體" pitchFamily="65" charset="-120"/>
              <a:cs typeface="微軟正黑體"/>
            </a:endParaRP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41784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rgbClr val="FF66FF"/>
                </a:solidFill>
                <a:latin typeface="新細明體" charset="-120"/>
              </a:rPr>
              <a:t> </a:t>
            </a:r>
            <a:endParaRPr lang="en-US" altLang="zh-TW" sz="3600" dirty="0">
              <a:latin typeface="新細明體" charset="-120"/>
            </a:endParaRPr>
          </a:p>
        </p:txBody>
      </p:sp>
      <p:sp>
        <p:nvSpPr>
          <p:cNvPr id="29701" name="WordArt 5"/>
          <p:cNvSpPr>
            <a:spLocks noChangeArrowheads="1" noChangeShapeType="1" noTextEdit="1"/>
          </p:cNvSpPr>
          <p:nvPr/>
        </p:nvSpPr>
        <p:spPr bwMode="auto">
          <a:xfrm>
            <a:off x="1242572" y="341784"/>
            <a:ext cx="6624736" cy="9830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zh-TW" alt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標楷體"/>
                <a:ea typeface="標楷體"/>
              </a:rPr>
              <a:t>交衛生局針簿</a:t>
            </a:r>
          </a:p>
        </p:txBody>
      </p:sp>
      <p:pic>
        <p:nvPicPr>
          <p:cNvPr id="8" name="Picture 5" descr="針簿封面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2845437"/>
            <a:ext cx="2788717" cy="3823923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11560" y="2799000"/>
            <a:ext cx="4714875" cy="3611697"/>
          </a:xfrm>
          <a:prstGeom prst="rect">
            <a:avLst/>
          </a:prstGeom>
          <a:noFill/>
          <a:ln w="9525">
            <a:solidFill>
              <a:srgbClr val="FF66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575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28600" algn="l" rtl="0" eaLnBrk="0" fontAlgn="base" hangingPunct="0">
              <a:spcBef>
                <a:spcPts val="375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E6B1AB"/>
              </a:buClr>
              <a:buSzPct val="8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SzPct val="8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zh-TW" altLang="en-US" sz="3000" b="1" dirty="0">
                <a:latin typeface="標楷體" pitchFamily="65" charset="-120"/>
                <a:ea typeface="標楷體" pitchFamily="65" charset="-120"/>
                <a:cs typeface="微軟正黑體"/>
              </a:rPr>
              <a:t>針簿</a:t>
            </a:r>
            <a:r>
              <a:rPr lang="zh-TW" altLang="en-US" sz="3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微軟正黑體"/>
              </a:rPr>
              <a:t>右上角</a:t>
            </a:r>
            <a:r>
              <a:rPr lang="zh-TW" altLang="en-US" sz="3000" b="1" dirty="0">
                <a:latin typeface="標楷體" pitchFamily="65" charset="-120"/>
                <a:ea typeface="標楷體" pitchFamily="65" charset="-120"/>
                <a:cs typeface="微軟正黑體"/>
              </a:rPr>
              <a:t>用貼紙註明</a:t>
            </a:r>
            <a:endParaRPr lang="en-US" altLang="zh-TW" sz="3000" b="1" dirty="0">
              <a:latin typeface="標楷體" pitchFamily="65" charset="-120"/>
              <a:ea typeface="標楷體" pitchFamily="65" charset="-120"/>
              <a:cs typeface="微軟正黑體"/>
            </a:endParaRPr>
          </a:p>
          <a:p>
            <a:pPr eaLnBrk="1" hangingPunct="1">
              <a:buFont typeface="Wingdings" pitchFamily="2" charset="2"/>
              <a:buNone/>
            </a:pPr>
            <a:endParaRPr lang="zh-TW" altLang="en-US" sz="2000" b="1" dirty="0">
              <a:latin typeface="標楷體" pitchFamily="65" charset="-120"/>
              <a:ea typeface="標楷體" pitchFamily="65" charset="-120"/>
              <a:cs typeface="微軟正黑體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zh-TW" altLang="en-US" sz="3000" b="1" dirty="0">
                <a:latin typeface="標楷體" pitchFamily="65" charset="-120"/>
                <a:ea typeface="標楷體" pitchFamily="65" charset="-120"/>
                <a:cs typeface="微軟正黑體"/>
              </a:rPr>
              <a:t>    班級         學號 </a:t>
            </a:r>
            <a:endParaRPr lang="en-US" altLang="zh-TW" sz="3000" b="1" dirty="0">
              <a:latin typeface="標楷體" pitchFamily="65" charset="-120"/>
              <a:ea typeface="標楷體" pitchFamily="65" charset="-120"/>
              <a:cs typeface="微軟正黑體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zh-TW" sz="3000" b="1" dirty="0">
                <a:latin typeface="標楷體" pitchFamily="65" charset="-120"/>
                <a:ea typeface="標楷體" pitchFamily="65" charset="-120"/>
                <a:cs typeface="微軟正黑體"/>
              </a:rPr>
              <a:t>    </a:t>
            </a:r>
            <a:r>
              <a:rPr lang="zh-TW" altLang="en-US" sz="3000" b="1" dirty="0">
                <a:latin typeface="標楷體" pitchFamily="65" charset="-120"/>
                <a:ea typeface="標楷體" pitchFamily="65" charset="-120"/>
                <a:cs typeface="微軟正黑體"/>
              </a:rPr>
              <a:t>學生姓名</a:t>
            </a:r>
            <a:endParaRPr lang="en-US" altLang="zh-TW" sz="3000" b="1" dirty="0">
              <a:latin typeface="標楷體" pitchFamily="65" charset="-120"/>
              <a:ea typeface="標楷體" pitchFamily="65" charset="-120"/>
              <a:cs typeface="微軟正黑體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zh-TW" altLang="en-US" sz="3000" b="1" dirty="0">
                <a:latin typeface="標楷體" pitchFamily="65" charset="-120"/>
                <a:ea typeface="標楷體" pitchFamily="65" charset="-120"/>
                <a:cs typeface="微軟正黑體"/>
              </a:rPr>
              <a:t> </a:t>
            </a:r>
            <a:endParaRPr lang="en-US" altLang="zh-TW" sz="3000" b="1" dirty="0">
              <a:latin typeface="標楷體" pitchFamily="65" charset="-120"/>
              <a:ea typeface="標楷體" pitchFamily="65" charset="-120"/>
              <a:cs typeface="微軟正黑體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zh-TW" altLang="en-US" sz="3000" b="1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 </a:t>
            </a:r>
            <a:endParaRPr lang="zh-TW" altLang="en-US" sz="3000" b="1" dirty="0">
              <a:solidFill>
                <a:srgbClr val="0066FF"/>
              </a:solidFill>
              <a:latin typeface="標楷體" pitchFamily="65" charset="-120"/>
              <a:ea typeface="標楷體" pitchFamily="65" charset="-120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126770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WordArt 7"/>
          <p:cNvSpPr>
            <a:spLocks noChangeArrowheads="1" noChangeShapeType="1" noTextEdit="1"/>
          </p:cNvSpPr>
          <p:nvPr/>
        </p:nvSpPr>
        <p:spPr bwMode="auto">
          <a:xfrm>
            <a:off x="2560340" y="188640"/>
            <a:ext cx="4099892" cy="9367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標楷體"/>
                <a:ea typeface="標楷體"/>
              </a:rPr>
              <a:t>針簿內頁</a:t>
            </a:r>
          </a:p>
        </p:txBody>
      </p:sp>
      <p:pic>
        <p:nvPicPr>
          <p:cNvPr id="48131" name="Picture 9" descr="AA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1285875"/>
            <a:ext cx="885825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圓角矩形 4"/>
          <p:cNvSpPr/>
          <p:nvPr/>
        </p:nvSpPr>
        <p:spPr>
          <a:xfrm>
            <a:off x="3347864" y="4070359"/>
            <a:ext cx="576262" cy="144463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矩形 5"/>
          <p:cNvSpPr/>
          <p:nvPr/>
        </p:nvSpPr>
        <p:spPr>
          <a:xfrm>
            <a:off x="571472" y="4572008"/>
            <a:ext cx="1000132" cy="50006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643042" y="4786322"/>
            <a:ext cx="1143008" cy="50006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857488" y="4786322"/>
            <a:ext cx="1357322" cy="50006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右彎箭號 10"/>
          <p:cNvSpPr/>
          <p:nvPr/>
        </p:nvSpPr>
        <p:spPr>
          <a:xfrm flipH="1">
            <a:off x="4283968" y="2438781"/>
            <a:ext cx="1800200" cy="177604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610286" y="3929062"/>
            <a:ext cx="3168351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學生身份證及衛生局金咭影印本，釘裝於針簿內頁左面。</a:t>
            </a:r>
            <a:endParaRPr lang="zh-TW" altLang="en-US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2688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  </a:t>
            </a:r>
          </a:p>
        </p:txBody>
      </p:sp>
      <p:sp>
        <p:nvSpPr>
          <p:cNvPr id="36866" name="WordArt 4"/>
          <p:cNvSpPr>
            <a:spLocks noChangeArrowheads="1" noChangeShapeType="1" noTextEdit="1"/>
          </p:cNvSpPr>
          <p:nvPr/>
        </p:nvSpPr>
        <p:spPr bwMode="auto">
          <a:xfrm>
            <a:off x="1928794" y="357166"/>
            <a:ext cx="5715040" cy="142876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zh-TW" altLang="en-US" sz="3600" kern="10" dirty="0">
                <a:ln w="12700">
                  <a:solidFill>
                    <a:srgbClr val="9933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00000"/>
                    </a:gs>
                    <a:gs pos="100000">
                      <a:srgbClr val="3B00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新細明體"/>
                <a:ea typeface="新細明體"/>
              </a:rPr>
              <a:t>小學部學生手冊</a:t>
            </a:r>
          </a:p>
        </p:txBody>
      </p:sp>
      <p:pic>
        <p:nvPicPr>
          <p:cNvPr id="4" name="Picture 2" descr="C:\Users\user01\Desktop\IMAG05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988840"/>
            <a:ext cx="3578848" cy="466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71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1666056" y="-459432"/>
            <a:ext cx="7010400" cy="1527175"/>
          </a:xfrm>
        </p:spPr>
        <p:txBody>
          <a:bodyPr/>
          <a:lstStyle/>
          <a:p>
            <a:pPr eaLnBrk="1" hangingPunct="1"/>
            <a:r>
              <a:rPr lang="en-US" altLang="zh-TW" dirty="0"/>
              <a:t>  </a:t>
            </a:r>
            <a:r>
              <a:rPr lang="en-US" altLang="zh-TW" dirty="0">
                <a:latin typeface="新細明體" charset="-120"/>
              </a:rPr>
              <a:t>  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79512" y="2276872"/>
            <a:ext cx="9289032" cy="5256584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spcBef>
                <a:spcPts val="550"/>
              </a:spcBef>
              <a:buNone/>
            </a:pPr>
            <a:r>
              <a:rPr lang="en-US" altLang="zh-TW" sz="4400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1.《</a:t>
            </a:r>
            <a:r>
              <a:rPr lang="zh-TW" altLang="en-US" sz="44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小一家長須知</a:t>
            </a:r>
            <a:r>
              <a:rPr lang="en-US" altLang="zh-TW" sz="4400" b="1" dirty="0">
                <a:solidFill>
                  <a:srgbClr val="7030A0"/>
                </a:solidFill>
                <a:latin typeface="新細明體" panose="02020500000000000000" pitchFamily="18" charset="-120"/>
              </a:rPr>
              <a:t>》</a:t>
            </a:r>
            <a:r>
              <a:rPr lang="zh-TW" altLang="en-US" sz="4400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通告</a:t>
            </a:r>
            <a:endParaRPr lang="en-US" altLang="zh-TW" sz="4400" b="1" dirty="0" smtClean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 eaLnBrk="1" hangingPunct="1">
              <a:lnSpc>
                <a:spcPct val="80000"/>
              </a:lnSpc>
              <a:spcBef>
                <a:spcPts val="550"/>
              </a:spcBef>
              <a:buNone/>
            </a:pPr>
            <a:r>
              <a:rPr lang="en-US" altLang="zh-TW" sz="44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4400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z="40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40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背面有升小一交件需知</a:t>
            </a:r>
            <a:r>
              <a:rPr lang="en-US" altLang="zh-TW" sz="40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360000" indent="-1080000" eaLnBrk="1" hangingPunct="1">
              <a:lnSpc>
                <a:spcPct val="80000"/>
              </a:lnSpc>
              <a:spcBef>
                <a:spcPts val="550"/>
              </a:spcBef>
              <a:buNone/>
            </a:pPr>
            <a:endParaRPr lang="en-US" altLang="zh-TW" sz="4000" b="1" dirty="0" smtClean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marL="360000" indent="-1080000" eaLnBrk="1" hangingPunct="1">
              <a:lnSpc>
                <a:spcPct val="80000"/>
              </a:lnSpc>
              <a:spcBef>
                <a:spcPts val="550"/>
              </a:spcBef>
              <a:buNone/>
            </a:pPr>
            <a:r>
              <a:rPr lang="en-US" altLang="zh-TW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2.</a:t>
            </a:r>
            <a:r>
              <a:rPr lang="en-US" altLang="zh-TW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40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學生調查表</a:t>
            </a:r>
            <a:r>
              <a:rPr lang="en-US" altLang="zh-TW" sz="40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40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背面有健康調查表</a:t>
            </a:r>
            <a:r>
              <a:rPr lang="en-US" altLang="zh-TW" sz="40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360000" indent="-1080000" eaLnBrk="1" hangingPunct="1">
              <a:lnSpc>
                <a:spcPct val="80000"/>
              </a:lnSpc>
              <a:spcBef>
                <a:spcPts val="550"/>
              </a:spcBef>
              <a:buNone/>
            </a:pPr>
            <a:endParaRPr lang="en-US" altLang="zh-TW" sz="800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marL="360000" indent="-1080000" eaLnBrk="1" hangingPunct="1">
              <a:lnSpc>
                <a:spcPct val="80000"/>
              </a:lnSpc>
              <a:spcBef>
                <a:spcPts val="550"/>
              </a:spcBef>
              <a:buNone/>
            </a:pPr>
            <a:endParaRPr lang="zh-TW" altLang="en-US" sz="800" b="1" dirty="0">
              <a:latin typeface="標楷體" pitchFamily="65" charset="-120"/>
              <a:ea typeface="標楷體" pitchFamily="65" charset="-120"/>
            </a:endParaRPr>
          </a:p>
          <a:p>
            <a:pPr marL="360000" indent="-1080000" eaLnBrk="1" hangingPunct="1">
              <a:lnSpc>
                <a:spcPct val="80000"/>
              </a:lnSpc>
              <a:buNone/>
            </a:pPr>
            <a:endParaRPr lang="en-US" altLang="zh-TW" sz="800" b="1" dirty="0">
              <a:solidFill>
                <a:srgbClr val="010899"/>
              </a:solidFill>
              <a:latin typeface="標楷體" pitchFamily="65" charset="-120"/>
              <a:ea typeface="標楷體" pitchFamily="65" charset="-120"/>
            </a:endParaRPr>
          </a:p>
          <a:p>
            <a:pPr marL="360000" indent="-1080000" eaLnBrk="1" hangingPunct="1">
              <a:lnSpc>
                <a:spcPct val="80000"/>
              </a:lnSpc>
              <a:buNone/>
            </a:pPr>
            <a:endParaRPr lang="en-US" altLang="zh-TW" sz="800" b="1" dirty="0">
              <a:solidFill>
                <a:srgbClr val="010899"/>
              </a:solidFill>
              <a:latin typeface="標楷體" pitchFamily="65" charset="-120"/>
              <a:ea typeface="標楷體" pitchFamily="65" charset="-120"/>
            </a:endParaRPr>
          </a:p>
          <a:p>
            <a:pPr marL="360000" indent="-1080000" eaLnBrk="1" hangingPunct="1">
              <a:lnSpc>
                <a:spcPct val="80000"/>
              </a:lnSpc>
              <a:buNone/>
            </a:pPr>
            <a:endParaRPr lang="en-US" altLang="zh-TW" sz="800" b="1" dirty="0">
              <a:solidFill>
                <a:srgbClr val="010899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8438" name="WordArt 6"/>
          <p:cNvSpPr>
            <a:spLocks noChangeArrowheads="1" noChangeShapeType="1" noTextEdit="1"/>
          </p:cNvSpPr>
          <p:nvPr/>
        </p:nvSpPr>
        <p:spPr bwMode="auto">
          <a:xfrm>
            <a:off x="2771800" y="599691"/>
            <a:ext cx="3960440" cy="9361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401"/>
              </a:avLst>
            </a:prstTxWarp>
          </a:bodyPr>
          <a:lstStyle/>
          <a:p>
            <a:pPr algn="ctr"/>
            <a:r>
              <a:rPr lang="zh-TW" altLang="en-US" sz="4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標楷體" pitchFamily="65" charset="-120"/>
                <a:sym typeface="Wingdings"/>
              </a:rPr>
              <a:t></a:t>
            </a:r>
            <a:r>
              <a:rPr lang="zh-TW" altLang="en-US" sz="40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微軟正黑體"/>
              </a:rPr>
              <a:t>資 料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679" y="200875"/>
            <a:ext cx="4956175" cy="645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  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772816"/>
            <a:ext cx="4357688" cy="4464496"/>
          </a:xfrm>
        </p:spPr>
        <p:txBody>
          <a:bodyPr/>
          <a:lstStyle/>
          <a:p>
            <a:pPr eaLnBrk="1" hangingPunct="1"/>
            <a:r>
              <a:rPr lang="zh-TW" altLang="en-US" sz="3200" b="1" dirty="0">
                <a:latin typeface="標楷體" pitchFamily="65" charset="-120"/>
                <a:ea typeface="標楷體" pitchFamily="65" charset="-120"/>
                <a:cs typeface="微軟正黑體"/>
              </a:rPr>
              <a:t>請家長每週簽手冊</a:t>
            </a:r>
            <a:endParaRPr lang="en-US" altLang="zh-TW" sz="3200" b="1" dirty="0">
              <a:latin typeface="標楷體" pitchFamily="65" charset="-120"/>
              <a:ea typeface="標楷體" pitchFamily="65" charset="-120"/>
              <a:cs typeface="微軟正黑體"/>
            </a:endParaRPr>
          </a:p>
          <a:p>
            <a:pPr marL="0" indent="0" eaLnBrk="1" hangingPunct="1">
              <a:buNone/>
            </a:pPr>
            <a:endParaRPr lang="en-US" altLang="zh-TW" sz="3200" b="1" dirty="0">
              <a:latin typeface="標楷體" pitchFamily="65" charset="-120"/>
              <a:ea typeface="標楷體" pitchFamily="65" charset="-120"/>
              <a:cs typeface="微軟正黑體"/>
            </a:endParaRPr>
          </a:p>
          <a:p>
            <a:pPr eaLnBrk="1" hangingPunct="1"/>
            <a:r>
              <a:rPr lang="zh-TW" altLang="en-US" sz="3200" b="1" dirty="0">
                <a:latin typeface="標楷體" pitchFamily="65" charset="-120"/>
                <a:ea typeface="標楷體" pitchFamily="65" charset="-120"/>
                <a:cs typeface="微軟正黑體"/>
              </a:rPr>
              <a:t>預早通知默書和</a:t>
            </a:r>
            <a:endParaRPr lang="en-US" altLang="zh-TW" sz="3200" b="1" dirty="0">
              <a:latin typeface="標楷體" pitchFamily="65" charset="-120"/>
              <a:ea typeface="標楷體" pitchFamily="65" charset="-120"/>
              <a:cs typeface="微軟正黑體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US" altLang="zh-TW" sz="3200" b="1" dirty="0">
                <a:latin typeface="標楷體" pitchFamily="65" charset="-120"/>
                <a:ea typeface="標楷體" pitchFamily="65" charset="-120"/>
                <a:cs typeface="微軟正黑體"/>
              </a:rPr>
              <a:t>  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  <a:cs typeface="微軟正黑體"/>
              </a:rPr>
              <a:t>測驗日期</a:t>
            </a:r>
            <a:endParaRPr lang="en-US" altLang="zh-TW" sz="3200" b="1" dirty="0">
              <a:latin typeface="標楷體" pitchFamily="65" charset="-120"/>
              <a:ea typeface="標楷體" pitchFamily="65" charset="-120"/>
              <a:cs typeface="微軟正黑體"/>
            </a:endParaRPr>
          </a:p>
          <a:p>
            <a:pPr eaLnBrk="1" hangingPunct="1">
              <a:buNone/>
            </a:pPr>
            <a:r>
              <a:rPr lang="en-US" altLang="zh-TW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微軟正黑體"/>
              </a:rPr>
              <a:t>   </a:t>
            </a:r>
            <a:r>
              <a:rPr lang="en-US" altLang="zh-TW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微軟正黑體"/>
              </a:rPr>
              <a:t>(</a:t>
            </a: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微軟正黑體"/>
              </a:rPr>
              <a:t>約一周前寫手冊通知</a:t>
            </a:r>
            <a:r>
              <a:rPr lang="en-US" altLang="zh-TW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微軟正黑體"/>
              </a:rPr>
              <a:t>)</a:t>
            </a:r>
            <a:endParaRPr lang="zh-TW" altLang="en-US" sz="32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微軟正黑體"/>
            </a:endParaRPr>
          </a:p>
          <a:p>
            <a:pPr marL="0" indent="0" eaLnBrk="1" hangingPunct="1">
              <a:buNone/>
            </a:pPr>
            <a:endParaRPr lang="zh-TW" altLang="en-US" sz="2800" b="1" dirty="0">
              <a:latin typeface="標楷體" pitchFamily="65" charset="-120"/>
              <a:ea typeface="標楷體" pitchFamily="65" charset="-120"/>
              <a:cs typeface="微軟正黑體"/>
            </a:endParaRPr>
          </a:p>
          <a:p>
            <a:pPr eaLnBrk="1" hangingPunct="1"/>
            <a:r>
              <a:rPr lang="zh-TW" altLang="en-US" sz="2800" b="1" dirty="0">
                <a:latin typeface="標楷體" pitchFamily="65" charset="-120"/>
                <a:ea typeface="標楷體" pitchFamily="65" charset="-120"/>
                <a:cs typeface="微軟正黑體"/>
              </a:rPr>
              <a:t>各科測驗卷、默書、</a:t>
            </a:r>
            <a:endParaRPr lang="en-US" altLang="zh-TW" sz="2800" b="1" dirty="0">
              <a:latin typeface="標楷體" pitchFamily="65" charset="-120"/>
              <a:ea typeface="標楷體" pitchFamily="65" charset="-120"/>
              <a:cs typeface="微軟正黑體"/>
            </a:endParaRPr>
          </a:p>
          <a:p>
            <a:pPr eaLnBrk="1" hangingPunct="1">
              <a:buNone/>
            </a:pPr>
            <a:r>
              <a:rPr lang="en-US" altLang="zh-TW" sz="2800" b="1" dirty="0">
                <a:latin typeface="標楷體" pitchFamily="65" charset="-120"/>
                <a:ea typeface="標楷體" pitchFamily="65" charset="-120"/>
                <a:cs typeface="微軟正黑體"/>
              </a:rPr>
              <a:t>	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  <a:cs typeface="微軟正黑體"/>
              </a:rPr>
              <a:t>作句都請家長簽名</a:t>
            </a:r>
          </a:p>
          <a:p>
            <a:pPr eaLnBrk="1" hangingPunct="1">
              <a:buFont typeface="Wingdings" pitchFamily="2" charset="2"/>
              <a:buNone/>
            </a:pPr>
            <a:endParaRPr lang="zh-TW" altLang="en-US" sz="2800" b="1" dirty="0">
              <a:latin typeface="標楷體" pitchFamily="65" charset="-120"/>
              <a:ea typeface="標楷體" pitchFamily="65" charset="-120"/>
              <a:cs typeface="微軟正黑體"/>
            </a:endParaRPr>
          </a:p>
        </p:txBody>
      </p:sp>
      <p:sp>
        <p:nvSpPr>
          <p:cNvPr id="25606" name="WordArt 6"/>
          <p:cNvSpPr>
            <a:spLocks noChangeArrowheads="1" noChangeShapeType="1" noTextEdit="1"/>
          </p:cNvSpPr>
          <p:nvPr/>
        </p:nvSpPr>
        <p:spPr bwMode="auto">
          <a:xfrm>
            <a:off x="315617" y="411001"/>
            <a:ext cx="1088031" cy="8406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標楷體" pitchFamily="65" charset="-120"/>
              </a:rPr>
              <a:t>例：</a:t>
            </a:r>
          </a:p>
        </p:txBody>
      </p:sp>
      <p:grpSp>
        <p:nvGrpSpPr>
          <p:cNvPr id="15" name="群組 14"/>
          <p:cNvGrpSpPr/>
          <p:nvPr/>
        </p:nvGrpSpPr>
        <p:grpSpPr>
          <a:xfrm>
            <a:off x="3887830" y="735087"/>
            <a:ext cx="5001024" cy="2661975"/>
            <a:chOff x="4214810" y="451615"/>
            <a:chExt cx="4500594" cy="2661975"/>
          </a:xfrm>
        </p:grpSpPr>
        <p:grpSp>
          <p:nvGrpSpPr>
            <p:cNvPr id="14" name="群組 13"/>
            <p:cNvGrpSpPr/>
            <p:nvPr/>
          </p:nvGrpSpPr>
          <p:grpSpPr>
            <a:xfrm>
              <a:off x="4214810" y="451615"/>
              <a:ext cx="4500594" cy="1224401"/>
              <a:chOff x="4214810" y="451615"/>
              <a:chExt cx="4500594" cy="1224401"/>
            </a:xfrm>
          </p:grpSpPr>
          <p:sp>
            <p:nvSpPr>
              <p:cNvPr id="25609" name="Text Box 9"/>
              <p:cNvSpPr txBox="1">
                <a:spLocks noChangeArrowheads="1"/>
              </p:cNvSpPr>
              <p:nvPr/>
            </p:nvSpPr>
            <p:spPr bwMode="auto">
              <a:xfrm>
                <a:off x="5114954" y="451615"/>
                <a:ext cx="360045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TW" sz="2400" b="1" dirty="0">
                    <a:latin typeface="Berlin Sans FB Demi" pitchFamily="34" charset="0"/>
                    <a:ea typeface="微軟正黑體"/>
                    <a:cs typeface="微軟正黑體"/>
                  </a:rPr>
                  <a:t>       22    9</a:t>
                </a:r>
                <a:r>
                  <a:rPr lang="zh-TW" altLang="en-US" sz="2400" b="1" dirty="0">
                    <a:latin typeface="Berlin Sans FB Demi" pitchFamily="34" charset="0"/>
                    <a:ea typeface="微軟正黑體"/>
                    <a:cs typeface="微軟正黑體"/>
                  </a:rPr>
                  <a:t> </a:t>
                </a:r>
                <a:r>
                  <a:rPr lang="en-US" altLang="zh-TW" sz="2400" b="1" dirty="0">
                    <a:latin typeface="Berlin Sans FB Demi" pitchFamily="34" charset="0"/>
                    <a:ea typeface="微軟正黑體"/>
                    <a:cs typeface="微軟正黑體"/>
                  </a:rPr>
                  <a:t>  </a:t>
                </a:r>
                <a:r>
                  <a:rPr lang="zh-TW" altLang="en-US" sz="2400" b="1" dirty="0">
                    <a:latin typeface="Berlin Sans FB Demi" pitchFamily="34" charset="0"/>
                    <a:ea typeface="微軟正黑體"/>
                    <a:cs typeface="微軟正黑體"/>
                  </a:rPr>
                  <a:t> </a:t>
                </a:r>
                <a:r>
                  <a:rPr lang="en-US" altLang="zh-TW" sz="2400" b="1" dirty="0">
                    <a:latin typeface="Berlin Sans FB Demi" pitchFamily="34" charset="0"/>
                    <a:ea typeface="微軟正黑體"/>
                    <a:cs typeface="微軟正黑體"/>
                  </a:rPr>
                  <a:t>2022</a:t>
                </a:r>
              </a:p>
            </p:txBody>
          </p:sp>
          <p:sp>
            <p:nvSpPr>
              <p:cNvPr id="25610" name="Text Box 10"/>
              <p:cNvSpPr txBox="1">
                <a:spLocks noChangeArrowheads="1"/>
              </p:cNvSpPr>
              <p:nvPr/>
            </p:nvSpPr>
            <p:spPr bwMode="auto">
              <a:xfrm>
                <a:off x="4214810" y="968130"/>
                <a:ext cx="4321175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457200" indent="-457200">
                  <a:lnSpc>
                    <a:spcPts val="800"/>
                  </a:lnSpc>
                  <a:spcBef>
                    <a:spcPct val="50000"/>
                  </a:spcBef>
                  <a:buFont typeface="Wingdings" pitchFamily="2" charset="2"/>
                  <a:buAutoNum type="circleNumWdWhitePlain"/>
                </a:pPr>
                <a:r>
                  <a:rPr lang="zh-CN" altLang="en-US" sz="2000" b="1" dirty="0">
                    <a:solidFill>
                      <a:srgbClr val="CC3300"/>
                    </a:solidFill>
                    <a:latin typeface="微軟正黑體"/>
                    <a:ea typeface="微軟正黑體"/>
                    <a:cs typeface="微軟正黑體"/>
                  </a:rPr>
                  <a:t>背默語</a:t>
                </a:r>
                <a:r>
                  <a:rPr lang="en-US" altLang="zh-CN" sz="2000" b="1" dirty="0">
                    <a:solidFill>
                      <a:srgbClr val="CC3300"/>
                    </a:solidFill>
                    <a:latin typeface="微軟正黑體"/>
                    <a:ea typeface="微軟正黑體"/>
                    <a:cs typeface="微軟正黑體"/>
                  </a:rPr>
                  <a:t>(</a:t>
                </a:r>
                <a:r>
                  <a:rPr lang="en-US" altLang="zh-CN" b="1" dirty="0">
                    <a:solidFill>
                      <a:srgbClr val="CC3300"/>
                    </a:solidFill>
                    <a:latin typeface="微軟正黑體"/>
                    <a:ea typeface="微軟正黑體"/>
                    <a:cs typeface="微軟正黑體"/>
                  </a:rPr>
                  <a:t>1)</a:t>
                </a:r>
                <a:endParaRPr lang="en-US" altLang="zh-CN" sz="2000" b="1" dirty="0">
                  <a:solidFill>
                    <a:srgbClr val="CC3300"/>
                  </a:solidFill>
                  <a:latin typeface="微軟正黑體"/>
                  <a:ea typeface="微軟正黑體"/>
                  <a:cs typeface="微軟正黑體"/>
                </a:endParaRPr>
              </a:p>
              <a:p>
                <a:pPr marL="457200" indent="-457200">
                  <a:lnSpc>
                    <a:spcPts val="800"/>
                  </a:lnSpc>
                  <a:spcBef>
                    <a:spcPct val="50000"/>
                  </a:spcBef>
                  <a:buFont typeface="Wingdings" pitchFamily="2" charset="2"/>
                  <a:buAutoNum type="circleNumWdWhitePlain"/>
                </a:pPr>
                <a:r>
                  <a:rPr lang="zh-CN" altLang="en-US" sz="2000" b="1" dirty="0">
                    <a:latin typeface="微軟正黑體"/>
                    <a:ea typeface="微軟正黑體"/>
                    <a:cs typeface="微軟正黑體"/>
                  </a:rPr>
                  <a:t>做數</a:t>
                </a:r>
                <a:r>
                  <a:rPr lang="zh-TW" altLang="en-US" sz="2000" b="1" dirty="0">
                    <a:latin typeface="微軟正黑體"/>
                    <a:ea typeface="微軟正黑體"/>
                    <a:cs typeface="微軟正黑體"/>
                  </a:rPr>
                  <a:t>習</a:t>
                </a:r>
                <a:r>
                  <a:rPr lang="en-US" altLang="zh-TW" b="1" dirty="0">
                    <a:latin typeface="微軟正黑體"/>
                    <a:ea typeface="微軟正黑體"/>
                    <a:cs typeface="微軟正黑體"/>
                  </a:rPr>
                  <a:t> P.</a:t>
                </a:r>
                <a:r>
                  <a:rPr lang="en-US" altLang="zh-CN" b="1" dirty="0">
                    <a:latin typeface="微軟正黑體"/>
                    <a:ea typeface="微軟正黑體"/>
                    <a:cs typeface="微軟正黑體"/>
                  </a:rPr>
                  <a:t>5</a:t>
                </a:r>
                <a:r>
                  <a:rPr lang="en-US" altLang="zh-TW" b="1" dirty="0">
                    <a:latin typeface="微軟正黑體"/>
                    <a:ea typeface="微軟正黑體"/>
                    <a:cs typeface="微軟正黑體"/>
                  </a:rPr>
                  <a:t>-6</a:t>
                </a:r>
                <a:endParaRPr lang="en-US" altLang="zh-CN" sz="2000" b="1" dirty="0">
                  <a:solidFill>
                    <a:srgbClr val="CC3300"/>
                  </a:solidFill>
                  <a:latin typeface="微軟正黑體"/>
                  <a:ea typeface="微軟正黑體"/>
                  <a:cs typeface="微軟正黑體"/>
                </a:endParaRPr>
              </a:p>
              <a:p>
                <a:pPr marL="457200" indent="-457200">
                  <a:lnSpc>
                    <a:spcPts val="800"/>
                  </a:lnSpc>
                  <a:spcBef>
                    <a:spcPct val="50000"/>
                  </a:spcBef>
                  <a:buFont typeface="Wingdings" pitchFamily="2" charset="2"/>
                  <a:buAutoNum type="circleNumWdWhitePlain"/>
                </a:pPr>
                <a:endParaRPr lang="en-US" altLang="zh-TW" sz="2000" b="1" dirty="0">
                  <a:solidFill>
                    <a:srgbClr val="CC3300"/>
                  </a:solidFill>
                  <a:latin typeface="微軟正黑體"/>
                  <a:ea typeface="微軟正黑體"/>
                  <a:cs typeface="微軟正黑體"/>
                </a:endParaRPr>
              </a:p>
            </p:txBody>
          </p:sp>
        </p:grpSp>
        <p:sp>
          <p:nvSpPr>
            <p:cNvPr id="25611" name="Text Box 11"/>
            <p:cNvSpPr txBox="1">
              <a:spLocks noChangeArrowheads="1"/>
            </p:cNvSpPr>
            <p:nvPr/>
          </p:nvSpPr>
          <p:spPr bwMode="auto">
            <a:xfrm>
              <a:off x="5608148" y="2374106"/>
              <a:ext cx="2663825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sz="2400" b="1" dirty="0">
                  <a:latin typeface="Berlin Sans FB Demi" pitchFamily="34" charset="0"/>
                  <a:ea typeface="新細明體" charset="-120"/>
                </a:rPr>
                <a:t>23   </a:t>
              </a:r>
              <a:r>
                <a:rPr lang="zh-TW" altLang="en-US" sz="2400" b="1" dirty="0">
                  <a:latin typeface="Berlin Sans FB Demi" pitchFamily="34" charset="0"/>
                  <a:ea typeface="新細明體" charset="-120"/>
                </a:rPr>
                <a:t> </a:t>
              </a:r>
              <a:r>
                <a:rPr lang="en-US" altLang="zh-TW" sz="2400" b="1" dirty="0">
                  <a:latin typeface="Berlin Sans FB Demi" pitchFamily="34" charset="0"/>
                  <a:ea typeface="新細明體" charset="-120"/>
                </a:rPr>
                <a:t>9</a:t>
              </a:r>
              <a:r>
                <a:rPr lang="zh-TW" altLang="en-US" sz="2400" b="1" dirty="0">
                  <a:latin typeface="Berlin Sans FB Demi" pitchFamily="34" charset="0"/>
                  <a:ea typeface="新細明體" charset="-120"/>
                </a:rPr>
                <a:t> </a:t>
              </a:r>
              <a:r>
                <a:rPr lang="en-US" altLang="zh-TW" sz="2400" b="1" dirty="0">
                  <a:latin typeface="Berlin Sans FB Demi" pitchFamily="34" charset="0"/>
                  <a:ea typeface="微軟正黑體"/>
                </a:rPr>
                <a:t>  </a:t>
              </a:r>
              <a:r>
                <a:rPr lang="en-US" altLang="zh-TW" sz="2400" b="1" dirty="0">
                  <a:latin typeface="Berlin Sans FB Demi" pitchFamily="34" charset="0"/>
                  <a:ea typeface="微軟正黑體"/>
                  <a:cs typeface="微軟正黑體"/>
                </a:rPr>
                <a:t> </a:t>
              </a:r>
              <a:r>
                <a:rPr lang="en-US" altLang="zh-TW" sz="2400" b="1" dirty="0">
                  <a:latin typeface="Berlin Sans FB Demi" pitchFamily="34" charset="0"/>
                  <a:ea typeface="新細明體" charset="-120"/>
                </a:rPr>
                <a:t>2022</a:t>
              </a:r>
            </a:p>
          </p:txBody>
        </p:sp>
        <p:sp>
          <p:nvSpPr>
            <p:cNvPr id="25612" name="Text Box 12"/>
            <p:cNvSpPr txBox="1">
              <a:spLocks noChangeArrowheads="1"/>
            </p:cNvSpPr>
            <p:nvPr/>
          </p:nvSpPr>
          <p:spPr bwMode="auto">
            <a:xfrm>
              <a:off x="4260929" y="2713480"/>
              <a:ext cx="374491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>
                <a:spcBef>
                  <a:spcPct val="50000"/>
                </a:spcBef>
                <a:buFont typeface="Wingdings" pitchFamily="2" charset="2"/>
                <a:buAutoNum type="circleNumWdWhitePlain"/>
              </a:pPr>
              <a:r>
                <a:rPr lang="en-US" altLang="zh-TW" sz="2000" b="1" dirty="0">
                  <a:solidFill>
                    <a:srgbClr val="CC3300"/>
                  </a:solidFill>
                  <a:latin typeface="Cooper Black" pitchFamily="18" charset="0"/>
                  <a:ea typeface="新細明體" charset="-120"/>
                </a:rPr>
                <a:t>Dict.</a:t>
              </a:r>
              <a:r>
                <a:rPr lang="zh-TW" altLang="en-US" sz="2000" b="1" dirty="0">
                  <a:solidFill>
                    <a:srgbClr val="CC3300"/>
                  </a:solidFill>
                  <a:latin typeface="Cooper Black" pitchFamily="18" charset="0"/>
                  <a:ea typeface="新細明體" charset="-120"/>
                </a:rPr>
                <a:t> </a:t>
              </a:r>
              <a:r>
                <a:rPr lang="en-US" altLang="zh-TW" sz="2000" b="1" dirty="0">
                  <a:solidFill>
                    <a:srgbClr val="CC3300"/>
                  </a:solidFill>
                  <a:latin typeface="Cooper Black" pitchFamily="18" charset="0"/>
                  <a:ea typeface="新細明體" charset="-120"/>
                </a:rPr>
                <a:t>O.W.  P. 12 - 13</a:t>
              </a:r>
            </a:p>
          </p:txBody>
        </p:sp>
      </p:grpSp>
      <p:cxnSp>
        <p:nvCxnSpPr>
          <p:cNvPr id="13" name="直線單箭頭接點 12"/>
          <p:cNvCxnSpPr/>
          <p:nvPr/>
        </p:nvCxnSpPr>
        <p:spPr>
          <a:xfrm>
            <a:off x="3059832" y="2276872"/>
            <a:ext cx="2653466" cy="36724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3939077" y="3244299"/>
            <a:ext cx="41613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000" b="1" dirty="0">
                <a:latin typeface="Cooper Black" pitchFamily="18" charset="0"/>
                <a:ea typeface="新細明體" charset="-120"/>
                <a:sym typeface="Wingdings 2"/>
              </a:rPr>
              <a:t></a:t>
            </a:r>
            <a:r>
              <a:rPr lang="zh-TW" altLang="en-US" sz="2000" b="1" dirty="0">
                <a:latin typeface="Cooper Black" pitchFamily="18" charset="0"/>
                <a:ea typeface="新細明體" charset="-120"/>
                <a:sym typeface="Wingdings 2"/>
              </a:rPr>
              <a:t> 語習</a:t>
            </a:r>
            <a:r>
              <a:rPr lang="en-US" altLang="zh-TW" sz="2000" b="1" dirty="0">
                <a:latin typeface="Cooper Black" pitchFamily="18" charset="0"/>
                <a:ea typeface="新細明體" charset="-120"/>
                <a:sym typeface="Wingdings 2"/>
              </a:rPr>
              <a:t>(1)</a:t>
            </a:r>
            <a:endParaRPr lang="en-US" altLang="zh-TW" sz="2000" b="1" dirty="0">
              <a:latin typeface="Cooper Black" pitchFamily="18" charset="0"/>
              <a:ea typeface="新細明體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6888458" y="1074439"/>
            <a:ext cx="1845876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指</a:t>
            </a:r>
            <a:r>
              <a:rPr lang="en-US" altLang="zh-TW" sz="2800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en-US" sz="2800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800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23</a:t>
            </a:r>
            <a:r>
              <a:rPr lang="zh-TW" altLang="en-US" sz="2800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日進行默書</a:t>
            </a:r>
            <a:endParaRPr lang="zh-TW" altLang="en-US" sz="2800" dirty="0">
              <a:solidFill>
                <a:srgbClr val="FF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向左箭號 2"/>
          <p:cNvSpPr/>
          <p:nvPr/>
        </p:nvSpPr>
        <p:spPr>
          <a:xfrm>
            <a:off x="5976404" y="1174776"/>
            <a:ext cx="868723" cy="2473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101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矩形 4"/>
          <p:cNvSpPr>
            <a:spLocks noChangeArrowheads="1"/>
          </p:cNvSpPr>
          <p:nvPr/>
        </p:nvSpPr>
        <p:spPr bwMode="auto">
          <a:xfrm>
            <a:off x="500061" y="2204864"/>
            <a:ext cx="84296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600" b="1" dirty="0">
                <a:solidFill>
                  <a:schemeClr val="tx2"/>
                </a:solidFill>
                <a:latin typeface="標楷體" pitchFamily="65" charset="-120"/>
              </a:rPr>
              <a:t>如請</a:t>
            </a:r>
            <a:r>
              <a:rPr lang="zh-TW" altLang="en-US" sz="3600" b="1" dirty="0">
                <a:solidFill>
                  <a:srgbClr val="EE0000"/>
                </a:solidFill>
                <a:latin typeface="標楷體" pitchFamily="65" charset="-120"/>
              </a:rPr>
              <a:t>病假</a:t>
            </a:r>
            <a:r>
              <a:rPr lang="zh-TW" altLang="en-US" sz="3600" b="1" dirty="0">
                <a:solidFill>
                  <a:schemeClr val="tx2"/>
                </a:solidFill>
                <a:latin typeface="標楷體" pitchFamily="65" charset="-120"/>
              </a:rPr>
              <a:t>，應致電通知校方，復課後附上</a:t>
            </a:r>
            <a:r>
              <a:rPr lang="zh-TW" altLang="en-US" sz="3600" b="1" dirty="0">
                <a:solidFill>
                  <a:srgbClr val="EE0000"/>
                </a:solidFill>
                <a:latin typeface="標楷體" pitchFamily="65" charset="-120"/>
              </a:rPr>
              <a:t>醫生證明書</a:t>
            </a:r>
            <a:r>
              <a:rPr lang="zh-TW" altLang="en-US" sz="3600" b="1" dirty="0">
                <a:solidFill>
                  <a:schemeClr val="tx2"/>
                </a:solidFill>
                <a:latin typeface="標楷體" pitchFamily="65" charset="-120"/>
              </a:rPr>
              <a:t>。</a:t>
            </a:r>
            <a:endParaRPr lang="en-US" altLang="zh-TW" sz="3600" b="1" dirty="0">
              <a:solidFill>
                <a:schemeClr val="tx2"/>
              </a:solidFill>
              <a:latin typeface="標楷體" pitchFamily="65" charset="-120"/>
            </a:endParaRPr>
          </a:p>
        </p:txBody>
      </p:sp>
      <p:sp>
        <p:nvSpPr>
          <p:cNvPr id="50178" name="矩形 5"/>
          <p:cNvSpPr>
            <a:spLocks noChangeArrowheads="1"/>
          </p:cNvSpPr>
          <p:nvPr/>
        </p:nvSpPr>
        <p:spPr bwMode="auto">
          <a:xfrm>
            <a:off x="1285875" y="68610"/>
            <a:ext cx="657225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6000" b="1" dirty="0">
                <a:solidFill>
                  <a:srgbClr val="660066"/>
                </a:solidFill>
              </a:rPr>
              <a:t>請假、曠課</a:t>
            </a:r>
          </a:p>
        </p:txBody>
      </p:sp>
      <p:sp>
        <p:nvSpPr>
          <p:cNvPr id="50179" name="矩形 6"/>
          <p:cNvSpPr>
            <a:spLocks noChangeArrowheads="1"/>
          </p:cNvSpPr>
          <p:nvPr/>
        </p:nvSpPr>
        <p:spPr bwMode="auto">
          <a:xfrm>
            <a:off x="500062" y="1076543"/>
            <a:ext cx="81438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3600" b="1" dirty="0">
                <a:solidFill>
                  <a:schemeClr val="tx2"/>
                </a:solidFill>
                <a:latin typeface="標楷體" pitchFamily="65" charset="-120"/>
              </a:rPr>
              <a:t>學生請</a:t>
            </a:r>
            <a:r>
              <a:rPr lang="zh-TW" altLang="en-US" sz="3600" b="1" dirty="0">
                <a:solidFill>
                  <a:srgbClr val="0070C0"/>
                </a:solidFill>
                <a:latin typeface="標楷體" pitchFamily="65" charset="-120"/>
              </a:rPr>
              <a:t>事假</a:t>
            </a:r>
            <a:r>
              <a:rPr lang="zh-TW" altLang="en-US" sz="3600" b="1" dirty="0">
                <a:solidFill>
                  <a:schemeClr val="tx2"/>
                </a:solidFill>
                <a:latin typeface="標楷體" pitchFamily="65" charset="-120"/>
              </a:rPr>
              <a:t>，請家長預先填寫手冊最後一頁。</a:t>
            </a:r>
          </a:p>
        </p:txBody>
      </p:sp>
      <p:sp>
        <p:nvSpPr>
          <p:cNvPr id="50180" name="矩形 7"/>
          <p:cNvSpPr>
            <a:spLocks noChangeArrowheads="1"/>
          </p:cNvSpPr>
          <p:nvPr/>
        </p:nvSpPr>
        <p:spPr bwMode="auto">
          <a:xfrm>
            <a:off x="395536" y="5248071"/>
            <a:ext cx="8104956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Tx/>
              <a:buBlip>
                <a:blip r:embed="rId3"/>
              </a:buBlip>
            </a:pPr>
            <a:r>
              <a:rPr lang="zh-TW" altLang="en-US" sz="3600" b="1" dirty="0">
                <a:solidFill>
                  <a:srgbClr val="EE0000"/>
                </a:solidFill>
              </a:rPr>
              <a:t> </a:t>
            </a:r>
            <a:r>
              <a:rPr lang="zh-TW" altLang="en-US" sz="3600" b="1" u="sng" dirty="0">
                <a:solidFill>
                  <a:srgbClr val="C00000"/>
                </a:solidFill>
              </a:rPr>
              <a:t>曠課或延長假期當日有測驗、默書</a:t>
            </a:r>
            <a:endParaRPr lang="en-US" altLang="zh-TW" sz="3600" b="1" u="sng" dirty="0">
              <a:solidFill>
                <a:srgbClr val="C00000"/>
              </a:solidFill>
            </a:endParaRPr>
          </a:p>
          <a:p>
            <a:pPr>
              <a:spcBef>
                <a:spcPts val="600"/>
              </a:spcBef>
            </a:pPr>
            <a:r>
              <a:rPr lang="en-US" altLang="zh-TW" sz="3600" b="1" dirty="0">
                <a:solidFill>
                  <a:srgbClr val="C00000"/>
                </a:solidFill>
              </a:rPr>
              <a:t>    </a:t>
            </a:r>
            <a:r>
              <a:rPr lang="zh-TW" altLang="en-US" sz="3600" b="1" u="sng" dirty="0">
                <a:solidFill>
                  <a:srgbClr val="C00000"/>
                </a:solidFill>
              </a:rPr>
              <a:t>或作文均作零分處理。</a:t>
            </a:r>
            <a:endParaRPr lang="en-US" altLang="zh-TW" sz="3600" b="1" u="sng" dirty="0">
              <a:solidFill>
                <a:srgbClr val="C00000"/>
              </a:solidFill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500062" y="4023935"/>
            <a:ext cx="8143875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3600" b="1" dirty="0">
                <a:solidFill>
                  <a:schemeClr val="tx2"/>
                </a:solidFill>
                <a:latin typeface="標楷體" pitchFamily="65" charset="-120"/>
              </a:rPr>
              <a:t>請留意</a:t>
            </a:r>
            <a:r>
              <a:rPr lang="zh-TW" altLang="en-US" sz="3600" b="1" dirty="0">
                <a:solidFill>
                  <a:srgbClr val="00B050"/>
                </a:solidFill>
                <a:latin typeface="標楷體" pitchFamily="65" charset="-120"/>
              </a:rPr>
              <a:t>校曆表</a:t>
            </a:r>
            <a:r>
              <a:rPr lang="zh-TW" altLang="en-US" sz="3600" b="1" dirty="0">
                <a:solidFill>
                  <a:schemeClr val="tx2"/>
                </a:solidFill>
                <a:latin typeface="標楷體" pitchFamily="65" charset="-120"/>
              </a:rPr>
              <a:t>的上課日期，妥善安排</a:t>
            </a:r>
            <a:endParaRPr lang="en-US" altLang="zh-TW" sz="3600" b="1" dirty="0">
              <a:solidFill>
                <a:schemeClr val="tx2"/>
              </a:solidFill>
              <a:latin typeface="標楷體" pitchFamily="65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3600" b="1" dirty="0">
                <a:solidFill>
                  <a:schemeClr val="tx2"/>
                </a:solidFill>
                <a:latin typeface="標楷體" pitchFamily="65" charset="-120"/>
              </a:rPr>
              <a:t>假期活動。</a:t>
            </a:r>
            <a:endParaRPr lang="zh-TW" altLang="en-US" sz="3600" b="1" dirty="0"/>
          </a:p>
        </p:txBody>
      </p:sp>
      <p:sp>
        <p:nvSpPr>
          <p:cNvPr id="9" name="矩形 4"/>
          <p:cNvSpPr>
            <a:spLocks noChangeArrowheads="1"/>
          </p:cNvSpPr>
          <p:nvPr/>
        </p:nvSpPr>
        <p:spPr bwMode="auto">
          <a:xfrm>
            <a:off x="500062" y="3377604"/>
            <a:ext cx="84296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600" b="1" dirty="0">
                <a:solidFill>
                  <a:schemeClr val="tx2"/>
                </a:solidFill>
                <a:latin typeface="標楷體" pitchFamily="65" charset="-120"/>
              </a:rPr>
              <a:t>如沒通知，當</a:t>
            </a:r>
            <a:r>
              <a:rPr lang="zh-TW" altLang="en-US" sz="3600" b="1" dirty="0">
                <a:solidFill>
                  <a:srgbClr val="7030A0"/>
                </a:solidFill>
                <a:latin typeface="標楷體" pitchFamily="65" charset="-120"/>
              </a:rPr>
              <a:t>曠課論</a:t>
            </a:r>
            <a:r>
              <a:rPr lang="zh-TW" altLang="en-US" sz="3600" b="1" dirty="0">
                <a:solidFill>
                  <a:schemeClr val="tx2"/>
                </a:solidFill>
                <a:latin typeface="標楷體" pitchFamily="65" charset="-120"/>
              </a:rPr>
              <a:t>。</a:t>
            </a:r>
            <a:endParaRPr lang="en-US" altLang="zh-TW" sz="3600" b="1" dirty="0">
              <a:solidFill>
                <a:schemeClr val="tx2"/>
              </a:solidFill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40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j04177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4290"/>
            <a:ext cx="9144000" cy="6636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矩形 6"/>
          <p:cNvSpPr/>
          <p:nvPr/>
        </p:nvSpPr>
        <p:spPr>
          <a:xfrm>
            <a:off x="500034" y="388790"/>
            <a:ext cx="828680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語文科、英文科</a:t>
            </a:r>
            <a:r>
              <a:rPr lang="zh-TW" altLang="en-U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、數學科</a:t>
            </a:r>
            <a:r>
              <a:rPr lang="en-US" altLang="zh-TW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en-US" altLang="zh-TW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zh-TW" altLang="en-U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簡介及要求</a:t>
            </a:r>
          </a:p>
        </p:txBody>
      </p:sp>
    </p:spTree>
    <p:extLst>
      <p:ext uri="{BB962C8B-B14F-4D97-AF65-F5344CB8AC3E}">
        <p14:creationId xmlns:p14="http://schemas.microsoft.com/office/powerpoint/2010/main" val="5429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1" t="19033" r="14761" b="15400"/>
          <a:stretch/>
        </p:blipFill>
        <p:spPr>
          <a:xfrm rot="5400000">
            <a:off x="441441" y="1918977"/>
            <a:ext cx="5057661" cy="3614120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5" t="22140" r="18096" b="17263"/>
          <a:stretch/>
        </p:blipFill>
        <p:spPr>
          <a:xfrm rot="5400000">
            <a:off x="4218000" y="1883190"/>
            <a:ext cx="4813710" cy="352412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26191"/>
            <a:ext cx="8576129" cy="107101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3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語文課本：</a:t>
            </a:r>
            <a:r>
              <a:rPr lang="en-US" altLang="zh-TW" sz="3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新編啟思中國語文</a:t>
            </a:r>
            <a:r>
              <a:rPr lang="en-US" altLang="zh-TW" sz="3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一上第一冊</a:t>
            </a:r>
            <a:r>
              <a:rPr lang="en-US" altLang="zh-TW" sz="3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31" name="群組 30"/>
          <p:cNvGrpSpPr/>
          <p:nvPr/>
        </p:nvGrpSpPr>
        <p:grpSpPr>
          <a:xfrm>
            <a:off x="1401805" y="1281664"/>
            <a:ext cx="6487609" cy="4390777"/>
            <a:chOff x="1125300" y="1765658"/>
            <a:chExt cx="6155586" cy="4127927"/>
          </a:xfrm>
        </p:grpSpPr>
        <p:grpSp>
          <p:nvGrpSpPr>
            <p:cNvPr id="29" name="群組 28"/>
            <p:cNvGrpSpPr/>
            <p:nvPr/>
          </p:nvGrpSpPr>
          <p:grpSpPr>
            <a:xfrm>
              <a:off x="6501330" y="5247256"/>
              <a:ext cx="779556" cy="646329"/>
              <a:chOff x="8572038" y="6348482"/>
              <a:chExt cx="1039408" cy="861773"/>
            </a:xfrm>
          </p:grpSpPr>
          <p:sp>
            <p:nvSpPr>
              <p:cNvPr id="10" name="文字方塊 9"/>
              <p:cNvSpPr txBox="1"/>
              <p:nvPr/>
            </p:nvSpPr>
            <p:spPr>
              <a:xfrm>
                <a:off x="8572038" y="6348482"/>
                <a:ext cx="1039407" cy="430887"/>
              </a:xfrm>
              <a:prstGeom prst="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zh-TW" altLang="en-US" sz="15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張小明</a:t>
                </a:r>
              </a:p>
            </p:txBody>
          </p:sp>
          <p:sp>
            <p:nvSpPr>
              <p:cNvPr id="11" name="文字方塊 10"/>
              <p:cNvSpPr txBox="1"/>
              <p:nvPr/>
            </p:nvSpPr>
            <p:spPr>
              <a:xfrm>
                <a:off x="8572038" y="6779369"/>
                <a:ext cx="1039408" cy="430886"/>
              </a:xfrm>
              <a:prstGeom prst="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TW" sz="15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P1A</a:t>
                </a:r>
                <a:r>
                  <a:rPr lang="zh-TW" altLang="en-US" sz="15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</a:t>
                </a:r>
                <a:r>
                  <a:rPr lang="en-US" altLang="zh-TW" sz="15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(5)</a:t>
                </a:r>
                <a:endParaRPr lang="zh-TW" altLang="en-US" sz="15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sp>
          <p:nvSpPr>
            <p:cNvPr id="13" name="文字方塊 12"/>
            <p:cNvSpPr txBox="1"/>
            <p:nvPr/>
          </p:nvSpPr>
          <p:spPr>
            <a:xfrm>
              <a:off x="1125300" y="1765658"/>
              <a:ext cx="625021" cy="3693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zh-TW" altLang="en-US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0" name="文字方塊 29"/>
            <p:cNvSpPr txBox="1"/>
            <p:nvPr/>
          </p:nvSpPr>
          <p:spPr>
            <a:xfrm>
              <a:off x="4679418" y="1820433"/>
              <a:ext cx="625021" cy="3693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zh-TW" altLang="en-US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14" name="文字方塊 13"/>
          <p:cNvSpPr txBox="1"/>
          <p:nvPr/>
        </p:nvSpPr>
        <p:spPr>
          <a:xfrm>
            <a:off x="5233635" y="5716146"/>
            <a:ext cx="2799902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習作老師會收起放在課室內</a:t>
            </a:r>
            <a:endParaRPr lang="en-US" altLang="zh-TW" sz="3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47106" y="6264571"/>
            <a:ext cx="6377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FF0066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＊</a:t>
            </a:r>
            <a:r>
              <a:rPr lang="zh-TW" altLang="en-US" sz="3200" dirty="0">
                <a:solidFill>
                  <a:srgbClr val="FF0066"/>
                </a:solidFill>
              </a:rPr>
              <a:t>語默及作句都要帶課本。</a:t>
            </a:r>
          </a:p>
        </p:txBody>
      </p:sp>
      <p:sp>
        <p:nvSpPr>
          <p:cNvPr id="33" name="文字方塊 32"/>
          <p:cNvSpPr txBox="1"/>
          <p:nvPr/>
        </p:nvSpPr>
        <p:spPr>
          <a:xfrm>
            <a:off x="3898774" y="1389035"/>
            <a:ext cx="821603" cy="55399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張小明</a:t>
            </a:r>
            <a:endParaRPr lang="en-US" altLang="zh-TW" sz="1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P1A</a:t>
            </a:r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(5)</a:t>
            </a:r>
            <a:endParaRPr lang="zh-TW" altLang="en-US" sz="1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0965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方塊 15"/>
          <p:cNvSpPr txBox="1"/>
          <p:nvPr/>
        </p:nvSpPr>
        <p:spPr>
          <a:xfrm>
            <a:off x="467544" y="188640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>
                <a:solidFill>
                  <a:srgbClr val="010899"/>
                </a:solidFill>
              </a:rPr>
              <a:t>英文科</a:t>
            </a:r>
            <a:endParaRPr lang="zh-HK" altLang="en-US" sz="4800" b="1" dirty="0">
              <a:solidFill>
                <a:srgbClr val="010899"/>
              </a:solidFill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467544" y="1052736"/>
            <a:ext cx="813690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b="1" dirty="0"/>
              <a:t>    上課時間表上與</a:t>
            </a:r>
            <a:r>
              <a:rPr lang="zh-TW" altLang="en-US" sz="3600" b="1" u="sng" dirty="0">
                <a:solidFill>
                  <a:srgbClr val="000099"/>
                </a:solidFill>
              </a:rPr>
              <a:t>英文科</a:t>
            </a:r>
            <a:r>
              <a:rPr lang="zh-TW" altLang="en-US" sz="3600" b="1" dirty="0"/>
              <a:t>相關的課節</a:t>
            </a:r>
            <a:r>
              <a:rPr lang="en-US" altLang="zh-TW" sz="3600" b="1" dirty="0"/>
              <a:t>:</a:t>
            </a:r>
          </a:p>
          <a:p>
            <a:pPr marL="571500" indent="-5715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sz="3600" b="1" dirty="0">
                <a:latin typeface="Times New Roman" pitchFamily="18" charset="0"/>
                <a:cs typeface="Times New Roman" pitchFamily="18" charset="0"/>
              </a:rPr>
              <a:t>GE </a:t>
            </a:r>
            <a:r>
              <a:rPr lang="zh-TW" altLang="en-US" sz="3600" b="1" dirty="0">
                <a:solidFill>
                  <a:srgbClr val="000099"/>
                </a:solidFill>
                <a:latin typeface="標楷體"/>
                <a:ea typeface="標楷體"/>
                <a:cs typeface="Times New Roman" pitchFamily="18" charset="0"/>
              </a:rPr>
              <a:t>（普通英文）</a:t>
            </a:r>
            <a:endParaRPr lang="en-US" altLang="zh-TW" sz="3600" b="1" dirty="0">
              <a:solidFill>
                <a:srgbClr val="000099"/>
              </a:solidFill>
              <a:latin typeface="標楷體"/>
              <a:ea typeface="標楷體"/>
              <a:cs typeface="Times New Roman" pitchFamily="18" charset="0"/>
            </a:endParaRPr>
          </a:p>
          <a:p>
            <a:pPr marL="571500" indent="-5715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sz="3600" b="1" dirty="0">
                <a:latin typeface="Times New Roman" pitchFamily="18" charset="0"/>
                <a:cs typeface="Times New Roman" pitchFamily="18" charset="0"/>
              </a:rPr>
              <a:t>COMPO</a:t>
            </a:r>
            <a:r>
              <a:rPr lang="zh-TW" altLang="en-US" sz="3600" b="1" dirty="0">
                <a:solidFill>
                  <a:srgbClr val="000099"/>
                </a:solidFill>
                <a:latin typeface="標楷體"/>
                <a:ea typeface="標楷體"/>
                <a:cs typeface="Times New Roman" pitchFamily="18" charset="0"/>
              </a:rPr>
              <a:t>（英文作句）</a:t>
            </a:r>
            <a:endParaRPr lang="en-US" altLang="zh-TW" sz="3600" b="1" dirty="0">
              <a:solidFill>
                <a:srgbClr val="000099"/>
              </a:solidFill>
              <a:latin typeface="標楷體"/>
              <a:ea typeface="標楷體"/>
              <a:cs typeface="Times New Roman" pitchFamily="18" charset="0"/>
            </a:endParaRPr>
          </a:p>
          <a:p>
            <a:pPr marL="571500" indent="-5715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sz="3600" b="1" dirty="0">
                <a:latin typeface="Times New Roman" pitchFamily="18" charset="0"/>
                <a:cs typeface="Times New Roman" pitchFamily="18" charset="0"/>
              </a:rPr>
              <a:t>POET</a:t>
            </a:r>
            <a:r>
              <a:rPr lang="zh-TW" altLang="en-US" sz="3600" b="1" dirty="0">
                <a:solidFill>
                  <a:srgbClr val="000099"/>
                </a:solidFill>
                <a:latin typeface="標楷體"/>
                <a:ea typeface="標楷體"/>
                <a:cs typeface="Times New Roman" pitchFamily="18" charset="0"/>
              </a:rPr>
              <a:t>（英文朗誦）</a:t>
            </a:r>
            <a:endParaRPr lang="en-US" altLang="zh-TW" sz="3600" b="1" dirty="0">
              <a:solidFill>
                <a:srgbClr val="000099"/>
              </a:solidFill>
              <a:latin typeface="標楷體"/>
              <a:ea typeface="標楷體"/>
              <a:cs typeface="Times New Roman" pitchFamily="18" charset="0"/>
            </a:endParaRPr>
          </a:p>
          <a:p>
            <a:pPr marL="571500" indent="-5715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sz="3600" b="1" dirty="0">
                <a:latin typeface="Times New Roman" pitchFamily="18" charset="0"/>
                <a:cs typeface="Times New Roman" pitchFamily="18" charset="0"/>
              </a:rPr>
              <a:t>CONV</a:t>
            </a:r>
            <a:r>
              <a:rPr lang="zh-TW" altLang="en-US" sz="3600" b="1" dirty="0">
                <a:solidFill>
                  <a:srgbClr val="000099"/>
                </a:solidFill>
                <a:latin typeface="標楷體"/>
                <a:ea typeface="標楷體"/>
                <a:cs typeface="Times New Roman" pitchFamily="18" charset="0"/>
              </a:rPr>
              <a:t>（英文會話）</a:t>
            </a:r>
            <a:endParaRPr lang="en-US" altLang="zh-TW" sz="3600" b="1" dirty="0">
              <a:solidFill>
                <a:srgbClr val="000099"/>
              </a:solidFill>
              <a:latin typeface="標楷體"/>
              <a:ea typeface="標楷體"/>
              <a:cs typeface="Times New Roman" pitchFamily="18" charset="0"/>
            </a:endParaRPr>
          </a:p>
          <a:p>
            <a:pPr marL="571500" indent="-5715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sz="3600" b="1" dirty="0">
                <a:latin typeface="Times New Roman" pitchFamily="18" charset="0"/>
                <a:cs typeface="Times New Roman" pitchFamily="18" charset="0"/>
              </a:rPr>
              <a:t>READERS</a:t>
            </a:r>
            <a:r>
              <a:rPr lang="zh-TW" altLang="en-US" sz="3600" b="1" dirty="0">
                <a:solidFill>
                  <a:srgbClr val="000099"/>
                </a:solidFill>
                <a:latin typeface="標楷體"/>
                <a:ea typeface="標楷體"/>
                <a:cs typeface="Times New Roman" pitchFamily="18" charset="0"/>
              </a:rPr>
              <a:t>（英文讀本）</a:t>
            </a:r>
            <a:endParaRPr lang="en-US" altLang="zh-TW" sz="3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右大括弧 17"/>
          <p:cNvSpPr/>
          <p:nvPr/>
        </p:nvSpPr>
        <p:spPr>
          <a:xfrm>
            <a:off x="5868144" y="2132856"/>
            <a:ext cx="792088" cy="3816424"/>
          </a:xfrm>
          <a:prstGeom prst="rightBrace">
            <a:avLst>
              <a:gd name="adj1" fmla="val 8333"/>
              <a:gd name="adj2" fmla="val 51022"/>
            </a:avLst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0" name="文字方塊 19"/>
          <p:cNvSpPr txBox="1"/>
          <p:nvPr/>
        </p:nvSpPr>
        <p:spPr>
          <a:xfrm>
            <a:off x="6732240" y="3535268"/>
            <a:ext cx="216024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b="1" dirty="0">
                <a:solidFill>
                  <a:srgbClr val="08921F"/>
                </a:solidFill>
              </a:rPr>
              <a:t>帶英文書及習作</a:t>
            </a:r>
            <a:endParaRPr lang="zh-HK" altLang="en-US" sz="3800" b="1" dirty="0">
              <a:solidFill>
                <a:srgbClr val="0892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92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方塊 15"/>
          <p:cNvSpPr txBox="1"/>
          <p:nvPr/>
        </p:nvSpPr>
        <p:spPr>
          <a:xfrm>
            <a:off x="395536" y="44624"/>
            <a:ext cx="856895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800" b="1" dirty="0">
                <a:solidFill>
                  <a:srgbClr val="0070C0"/>
                </a:solidFill>
              </a:rPr>
              <a:t>Readers</a:t>
            </a:r>
            <a:r>
              <a:rPr lang="zh-TW" altLang="en-US" sz="3800" b="1" dirty="0">
                <a:solidFill>
                  <a:srgbClr val="0070C0"/>
                </a:solidFill>
              </a:rPr>
              <a:t>課本</a:t>
            </a:r>
            <a:r>
              <a:rPr lang="zh-TW" altLang="en-US" sz="3800" b="1" dirty="0" smtClean="0">
                <a:solidFill>
                  <a:srgbClr val="0070C0"/>
                </a:solidFill>
              </a:rPr>
              <a:t>：</a:t>
            </a:r>
            <a:r>
              <a:rPr lang="en-US" altLang="zh-HK" sz="3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Kay’s birthday present</a:t>
            </a:r>
            <a:endParaRPr lang="zh-HK" altLang="en-US" sz="3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en-US" sz="3800" b="1" dirty="0">
                <a:solidFill>
                  <a:srgbClr val="008000"/>
                </a:solidFill>
                <a:latin typeface="標楷體"/>
                <a:ea typeface="標楷體"/>
                <a:cs typeface="Times New Roman" pitchFamily="18" charset="0"/>
              </a:rPr>
              <a:t>英文</a:t>
            </a:r>
            <a:r>
              <a:rPr lang="zh-TW" altLang="en-US" sz="3800" b="1" dirty="0">
                <a:solidFill>
                  <a:srgbClr val="008000"/>
                </a:solidFill>
              </a:rPr>
              <a:t>課本       ：</a:t>
            </a:r>
            <a:r>
              <a:rPr lang="en-US" altLang="zh-TW" sz="3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OUR WORLD 1 (O.W.)</a:t>
            </a:r>
          </a:p>
        </p:txBody>
      </p:sp>
      <p:pic>
        <p:nvPicPr>
          <p:cNvPr id="1026" name="Picture 2" descr="E:\BROTHER\BRN3C2AF403114C_01898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68"/>
          <a:stretch/>
        </p:blipFill>
        <p:spPr bwMode="auto">
          <a:xfrm>
            <a:off x="5120944" y="2013181"/>
            <a:ext cx="3411496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5192952" y="6045629"/>
            <a:ext cx="194421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/>
              <a:t>P1A</a:t>
            </a:r>
            <a:r>
              <a:rPr lang="zh-TW" altLang="en-US" dirty="0"/>
              <a:t>   張美美 </a:t>
            </a:r>
            <a:r>
              <a:rPr lang="zh-TW" altLang="en-US" dirty="0">
                <a:latin typeface="標楷體"/>
                <a:ea typeface="標楷體"/>
              </a:rPr>
              <a:t>（</a:t>
            </a:r>
            <a:r>
              <a:rPr lang="en-US" altLang="zh-TW" dirty="0">
                <a:latin typeface="標楷體"/>
                <a:ea typeface="標楷體"/>
              </a:rPr>
              <a:t>1</a:t>
            </a:r>
            <a:r>
              <a:rPr lang="zh-TW" altLang="en-US" dirty="0">
                <a:latin typeface="標楷體"/>
                <a:ea typeface="標楷體"/>
              </a:rPr>
              <a:t>）</a:t>
            </a:r>
            <a:endParaRPr lang="zh-MO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82572BD-4D61-46AB-AAEA-359697106A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00" r="5332" b="6460"/>
          <a:stretch/>
        </p:blipFill>
        <p:spPr>
          <a:xfrm>
            <a:off x="620514" y="2013181"/>
            <a:ext cx="3290896" cy="4536504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728456" y="5836622"/>
            <a:ext cx="194421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/>
              <a:t>P1A</a:t>
            </a:r>
            <a:r>
              <a:rPr lang="zh-TW" altLang="en-US" dirty="0"/>
              <a:t>   張美美 </a:t>
            </a:r>
            <a:r>
              <a:rPr lang="zh-TW" altLang="en-US" dirty="0">
                <a:latin typeface="標楷體"/>
                <a:ea typeface="標楷體"/>
              </a:rPr>
              <a:t>（</a:t>
            </a:r>
            <a:r>
              <a:rPr lang="en-US" altLang="zh-TW" dirty="0">
                <a:latin typeface="標楷體"/>
                <a:ea typeface="標楷體"/>
              </a:rPr>
              <a:t>1</a:t>
            </a:r>
            <a:r>
              <a:rPr lang="zh-TW" altLang="en-US" dirty="0">
                <a:latin typeface="標楷體"/>
                <a:ea typeface="標楷體"/>
              </a:rPr>
              <a:t>）</a:t>
            </a:r>
            <a:endParaRPr lang="zh-MO" altLang="en-US" dirty="0"/>
          </a:p>
        </p:txBody>
      </p:sp>
    </p:spTree>
    <p:extLst>
      <p:ext uri="{BB962C8B-B14F-4D97-AF65-F5344CB8AC3E}">
        <p14:creationId xmlns:p14="http://schemas.microsoft.com/office/powerpoint/2010/main" val="33010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BROTHER\BRN3C2AF403114C_01897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0"/>
          <a:stretch/>
        </p:blipFill>
        <p:spPr bwMode="auto">
          <a:xfrm>
            <a:off x="467544" y="1417479"/>
            <a:ext cx="3635390" cy="489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字方塊 15"/>
          <p:cNvSpPr txBox="1"/>
          <p:nvPr/>
        </p:nvSpPr>
        <p:spPr>
          <a:xfrm>
            <a:off x="467544" y="188640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>
                <a:solidFill>
                  <a:srgbClr val="010899"/>
                </a:solidFill>
              </a:rPr>
              <a:t>英文習作</a:t>
            </a:r>
            <a:endParaRPr lang="zh-HK" altLang="en-US" sz="4800" b="1" dirty="0">
              <a:solidFill>
                <a:srgbClr val="0108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73058" y="5733256"/>
            <a:ext cx="194421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/>
              <a:t>P1A</a:t>
            </a:r>
            <a:r>
              <a:rPr lang="zh-TW" altLang="en-US" dirty="0"/>
              <a:t>   張美美 </a:t>
            </a:r>
            <a:r>
              <a:rPr lang="zh-TW" altLang="en-US" dirty="0">
                <a:latin typeface="標楷體"/>
                <a:ea typeface="標楷體"/>
              </a:rPr>
              <a:t>（</a:t>
            </a:r>
            <a:r>
              <a:rPr lang="en-US" altLang="zh-TW" dirty="0">
                <a:latin typeface="標楷體"/>
                <a:ea typeface="標楷體"/>
              </a:rPr>
              <a:t>1</a:t>
            </a:r>
            <a:r>
              <a:rPr lang="zh-TW" altLang="en-US" dirty="0">
                <a:latin typeface="標楷體"/>
                <a:ea typeface="標楷體"/>
              </a:rPr>
              <a:t>）</a:t>
            </a:r>
            <a:endParaRPr lang="zh-MO" altLang="en-US" dirty="0"/>
          </a:p>
        </p:txBody>
      </p:sp>
      <p:sp>
        <p:nvSpPr>
          <p:cNvPr id="2" name="矩形 1"/>
          <p:cNvSpPr/>
          <p:nvPr/>
        </p:nvSpPr>
        <p:spPr>
          <a:xfrm>
            <a:off x="3281371" y="5589240"/>
            <a:ext cx="792088" cy="513348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2051" name="Picture 3" descr="E:\BROTHER\BRN3C2AF403114C_01898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1"/>
          <a:stretch/>
        </p:blipFill>
        <p:spPr bwMode="auto">
          <a:xfrm>
            <a:off x="5001961" y="1417479"/>
            <a:ext cx="3680010" cy="489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7241811" y="5651956"/>
            <a:ext cx="1368152" cy="513348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5001961" y="5723964"/>
            <a:ext cx="194421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/>
              <a:t>P1A</a:t>
            </a:r>
            <a:r>
              <a:rPr lang="zh-TW" altLang="en-US" dirty="0"/>
              <a:t>   張美美 </a:t>
            </a:r>
            <a:r>
              <a:rPr lang="zh-TW" altLang="en-US" dirty="0">
                <a:latin typeface="標楷體"/>
                <a:ea typeface="標楷體"/>
              </a:rPr>
              <a:t>（</a:t>
            </a:r>
            <a:r>
              <a:rPr lang="en-US" altLang="zh-TW" dirty="0">
                <a:latin typeface="標楷體"/>
                <a:ea typeface="標楷體"/>
              </a:rPr>
              <a:t>1</a:t>
            </a:r>
            <a:r>
              <a:rPr lang="zh-TW" altLang="en-US" dirty="0">
                <a:latin typeface="標楷體"/>
                <a:ea typeface="標楷體"/>
              </a:rPr>
              <a:t>）</a:t>
            </a:r>
            <a:endParaRPr lang="zh-MO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2987824" y="3068960"/>
            <a:ext cx="3186958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老師會收起習作，放在課室內</a:t>
            </a:r>
            <a:endParaRPr lang="en-US" altLang="zh-TW" sz="30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7084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97230"/>
            <a:ext cx="4536504" cy="608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群組 4"/>
          <p:cNvGrpSpPr/>
          <p:nvPr/>
        </p:nvGrpSpPr>
        <p:grpSpPr>
          <a:xfrm>
            <a:off x="4615629" y="723495"/>
            <a:ext cx="4492875" cy="6017873"/>
            <a:chOff x="4615629" y="593146"/>
            <a:chExt cx="4492875" cy="6017873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5629" y="593146"/>
              <a:ext cx="4492875" cy="60178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矩形 3"/>
            <p:cNvSpPr/>
            <p:nvPr/>
          </p:nvSpPr>
          <p:spPr>
            <a:xfrm>
              <a:off x="7812360" y="5229200"/>
              <a:ext cx="1152128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sp>
        <p:nvSpPr>
          <p:cNvPr id="6" name="文字方塊 5"/>
          <p:cNvSpPr txBox="1"/>
          <p:nvPr/>
        </p:nvSpPr>
        <p:spPr>
          <a:xfrm>
            <a:off x="0" y="-4737"/>
            <a:ext cx="9108504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數學課本：現代小學數學</a:t>
            </a:r>
            <a:r>
              <a:rPr lang="en-US" altLang="zh-TW" sz="4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(1</a:t>
            </a:r>
            <a:r>
              <a:rPr lang="zh-TW" altLang="en-US" sz="4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上，</a:t>
            </a:r>
            <a:r>
              <a:rPr lang="en-US" altLang="zh-TW" sz="4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4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下</a:t>
            </a:r>
            <a:r>
              <a:rPr lang="en-US" altLang="zh-TW" sz="4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endParaRPr lang="zh-HK" altLang="en-US" sz="4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3897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952" y="793128"/>
            <a:ext cx="4539560" cy="6092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0" y="0"/>
            <a:ext cx="9180512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配套：數習、數加、數紙</a:t>
            </a:r>
            <a:endParaRPr lang="zh-HK" alt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-36512" y="830997"/>
            <a:ext cx="4608512" cy="6270411"/>
            <a:chOff x="-684584" y="2461934"/>
            <a:chExt cx="4608512" cy="6270411"/>
          </a:xfrm>
        </p:grpSpPr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84584" y="2461934"/>
              <a:ext cx="4595584" cy="6270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文字方塊 7"/>
            <p:cNvSpPr txBox="1"/>
            <p:nvPr/>
          </p:nvSpPr>
          <p:spPr>
            <a:xfrm>
              <a:off x="2712720" y="2467649"/>
              <a:ext cx="1211208" cy="584775"/>
            </a:xfrm>
            <a:prstGeom prst="rect">
              <a:avLst/>
            </a:prstGeom>
            <a:solidFill>
              <a:srgbClr val="FF66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dirty="0">
                  <a:latin typeface="標楷體" pitchFamily="65" charset="-120"/>
                  <a:ea typeface="標楷體" pitchFamily="65" charset="-120"/>
                </a:rPr>
                <a:t>P</a:t>
              </a:r>
              <a:r>
                <a:rPr lang="zh-TW" altLang="en-US" sz="1600" dirty="0">
                  <a:latin typeface="標楷體" pitchFamily="65" charset="-120"/>
                  <a:ea typeface="標楷體" pitchFamily="65" charset="-120"/>
                </a:rPr>
                <a:t> </a:t>
              </a:r>
              <a:r>
                <a:rPr lang="en-US" altLang="zh-TW" sz="1600" dirty="0">
                  <a:latin typeface="標楷體" pitchFamily="65" charset="-120"/>
                  <a:ea typeface="標楷體" pitchFamily="65" charset="-120"/>
                </a:rPr>
                <a:t>1</a:t>
              </a:r>
              <a:r>
                <a:rPr lang="zh-TW" altLang="en-US" sz="1600" dirty="0">
                  <a:latin typeface="標楷體" pitchFamily="65" charset="-120"/>
                  <a:ea typeface="標楷體" pitchFamily="65" charset="-120"/>
                </a:rPr>
                <a:t> </a:t>
              </a:r>
              <a:r>
                <a:rPr lang="en-US" altLang="zh-TW" sz="1600" dirty="0">
                  <a:latin typeface="標楷體" pitchFamily="65" charset="-120"/>
                  <a:ea typeface="標楷體" pitchFamily="65" charset="-120"/>
                </a:rPr>
                <a:t>A</a:t>
              </a:r>
              <a:r>
                <a:rPr lang="zh-TW" altLang="en-US" sz="1600" dirty="0">
                  <a:latin typeface="標楷體" pitchFamily="65" charset="-120"/>
                  <a:ea typeface="標楷體" pitchFamily="65" charset="-120"/>
                </a:rPr>
                <a:t> </a:t>
              </a:r>
              <a:r>
                <a:rPr lang="en-US" altLang="zh-TW" sz="1600" dirty="0">
                  <a:latin typeface="標楷體" pitchFamily="65" charset="-120"/>
                  <a:ea typeface="標楷體" pitchFamily="65" charset="-120"/>
                </a:rPr>
                <a:t>(</a:t>
              </a:r>
              <a:r>
                <a:rPr lang="zh-TW" altLang="en-US" sz="1600" dirty="0">
                  <a:latin typeface="標楷體" pitchFamily="65" charset="-120"/>
                  <a:ea typeface="標楷體" pitchFamily="65" charset="-120"/>
                </a:rPr>
                <a:t> </a:t>
              </a:r>
              <a:r>
                <a:rPr lang="en-US" altLang="zh-TW" sz="1600" dirty="0">
                  <a:latin typeface="標楷體" pitchFamily="65" charset="-120"/>
                  <a:ea typeface="標楷體" pitchFamily="65" charset="-120"/>
                </a:rPr>
                <a:t>1</a:t>
              </a:r>
              <a:r>
                <a:rPr lang="zh-TW" altLang="en-US" sz="1600" dirty="0">
                  <a:latin typeface="標楷體" pitchFamily="65" charset="-120"/>
                  <a:ea typeface="標楷體" pitchFamily="65" charset="-120"/>
                </a:rPr>
                <a:t> </a:t>
              </a:r>
              <a:r>
                <a:rPr lang="en-US" altLang="zh-TW" sz="1600" dirty="0">
                  <a:latin typeface="標楷體" pitchFamily="65" charset="-120"/>
                  <a:ea typeface="標楷體" pitchFamily="65" charset="-120"/>
                </a:rPr>
                <a:t>)</a:t>
              </a:r>
            </a:p>
            <a:p>
              <a:pPr algn="ctr"/>
              <a:r>
                <a:rPr lang="zh-TW" altLang="en-US" sz="1600" dirty="0">
                  <a:latin typeface="標楷體" pitchFamily="65" charset="-120"/>
                  <a:ea typeface="標楷體" pitchFamily="65" charset="-120"/>
                </a:rPr>
                <a:t>姓名</a:t>
              </a:r>
              <a:endParaRPr lang="zh-HK" altLang="en-US" sz="1600" dirty="0">
                <a:latin typeface="標楷體" pitchFamily="65" charset="-120"/>
                <a:ea typeface="標楷體" pitchFamily="65" charset="-120"/>
              </a:endParaRPr>
            </a:p>
          </p:txBody>
        </p:sp>
      </p:grpSp>
      <p:sp>
        <p:nvSpPr>
          <p:cNvPr id="10" name="文字方塊 9"/>
          <p:cNvSpPr txBox="1"/>
          <p:nvPr/>
        </p:nvSpPr>
        <p:spPr>
          <a:xfrm>
            <a:off x="7969304" y="836712"/>
            <a:ext cx="1211208" cy="584775"/>
          </a:xfrm>
          <a:prstGeom prst="rect">
            <a:avLst/>
          </a:prstGeom>
          <a:solidFill>
            <a:srgbClr val="FF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P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A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algn="ctr"/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姓名</a:t>
            </a:r>
            <a:endParaRPr lang="zh-HK" altLang="en-US" sz="16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733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3861C056-75B6-40F5-8B85-171A7E070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81" y="188640"/>
            <a:ext cx="7772400" cy="986471"/>
          </a:xfrm>
        </p:spPr>
        <p:txBody>
          <a:bodyPr/>
          <a:lstStyle/>
          <a:p>
            <a:r>
              <a:rPr lang="zh-TW" altLang="en-US" dirty="0">
                <a:solidFill>
                  <a:srgbClr val="000099"/>
                </a:solidFill>
              </a:rPr>
              <a:t>上課時間表注意事項：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ABDB8B07-8362-4153-BE87-6BA19946748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79512" y="1398362"/>
            <a:ext cx="8856984" cy="5126982"/>
          </a:xfrm>
        </p:spPr>
        <p:txBody>
          <a:bodyPr/>
          <a:lstStyle/>
          <a:p>
            <a:pPr marL="0" indent="0">
              <a:buNone/>
            </a:pPr>
            <a:r>
              <a:rPr lang="en-US" altLang="zh-TW" dirty="0"/>
              <a:t>PS</a:t>
            </a:r>
            <a:r>
              <a:rPr lang="zh-TW" altLang="en-US" dirty="0">
                <a:latin typeface="新細明體" panose="02020500000000000000" pitchFamily="18" charset="-120"/>
              </a:rPr>
              <a:t>：</a:t>
            </a:r>
            <a:r>
              <a:rPr lang="zh-TW" altLang="en-US" dirty="0"/>
              <a:t>帶</a:t>
            </a:r>
            <a:r>
              <a:rPr lang="zh-TW" altLang="en-US" b="1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「</a:t>
            </a:r>
            <a:r>
              <a:rPr lang="zh-TW" altLang="en-US" b="1" dirty="0">
                <a:solidFill>
                  <a:srgbClr val="FF0000"/>
                </a:solidFill>
              </a:rPr>
              <a:t>品德與公民</a:t>
            </a:r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」</a:t>
            </a:r>
            <a:r>
              <a:rPr lang="zh-TW" altLang="en-US" b="1" dirty="0">
                <a:solidFill>
                  <a:srgbClr val="FF0000"/>
                </a:solidFill>
              </a:rPr>
              <a:t>上</a:t>
            </a:r>
            <a:r>
              <a:rPr lang="en-US" altLang="zh-TW" b="1" dirty="0">
                <a:solidFill>
                  <a:srgbClr val="FF0000"/>
                </a:solidFill>
              </a:rPr>
              <a:t>/</a:t>
            </a:r>
            <a:r>
              <a:rPr lang="zh-TW" altLang="en-US" b="1" dirty="0">
                <a:solidFill>
                  <a:srgbClr val="FF0000"/>
                </a:solidFill>
              </a:rPr>
              <a:t>下兩冊</a:t>
            </a:r>
            <a:r>
              <a:rPr lang="en-US" altLang="zh-TW" b="1" dirty="0">
                <a:solidFill>
                  <a:srgbClr val="FF0000"/>
                </a:solidFill>
                <a:latin typeface="新細明體" panose="02020500000000000000" pitchFamily="18" charset="-120"/>
              </a:rPr>
              <a:t>*</a:t>
            </a:r>
          </a:p>
          <a:p>
            <a:pPr marL="0" indent="0">
              <a:buNone/>
            </a:pPr>
            <a:r>
              <a:rPr lang="zh-TW" altLang="en-US" dirty="0">
                <a:latin typeface="新細明體" panose="02020500000000000000" pitchFamily="18" charset="-120"/>
              </a:rPr>
              <a:t>語文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、作文、語默</a:t>
            </a:r>
            <a:r>
              <a:rPr lang="zh-TW" altLang="en-US" dirty="0">
                <a:latin typeface="新細明體" panose="02020500000000000000" pitchFamily="18" charset="-120"/>
              </a:rPr>
              <a:t>：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帶語文書、</a:t>
            </a:r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習作</a:t>
            </a:r>
            <a:r>
              <a:rPr lang="en-US" altLang="zh-TW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*</a:t>
            </a:r>
          </a:p>
          <a:p>
            <a:pPr marL="0" indent="0">
              <a:buNone/>
            </a:pPr>
            <a:r>
              <a:rPr lang="en-US" altLang="zh-TW" dirty="0">
                <a:latin typeface="新細明體" panose="02020500000000000000" pitchFamily="18" charset="-120"/>
                <a:ea typeface="新細明體" panose="02020500000000000000" pitchFamily="18" charset="-120"/>
              </a:rPr>
              <a:t>GE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en-US" altLang="zh-TW" dirty="0">
                <a:latin typeface="新細明體" panose="02020500000000000000" pitchFamily="18" charset="-120"/>
                <a:ea typeface="新細明體" panose="02020500000000000000" pitchFamily="18" charset="-120"/>
              </a:rPr>
              <a:t>COMPO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en-US" altLang="zh-TW" dirty="0">
                <a:latin typeface="新細明體" panose="02020500000000000000" pitchFamily="18" charset="-120"/>
                <a:ea typeface="新細明體" panose="02020500000000000000" pitchFamily="18" charset="-120"/>
              </a:rPr>
              <a:t>POET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en-US" altLang="zh-TW" dirty="0">
                <a:latin typeface="新細明體" panose="02020500000000000000" pitchFamily="18" charset="-120"/>
                <a:ea typeface="新細明體" panose="02020500000000000000" pitchFamily="18" charset="-120"/>
              </a:rPr>
              <a:t>CONV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en-US" altLang="zh-TW" dirty="0">
                <a:latin typeface="新細明體" panose="02020500000000000000" pitchFamily="18" charset="-120"/>
                <a:ea typeface="新細明體" panose="02020500000000000000" pitchFamily="18" charset="-120"/>
              </a:rPr>
              <a:t>DICT</a:t>
            </a:r>
            <a:r>
              <a:rPr lang="en-US" altLang="zh-TW" dirty="0">
                <a:latin typeface="新細明體" panose="02020500000000000000" pitchFamily="18" charset="-120"/>
              </a:rPr>
              <a:t> </a:t>
            </a:r>
            <a:r>
              <a:rPr lang="zh-TW" altLang="en-US" dirty="0">
                <a:latin typeface="新細明體" panose="02020500000000000000" pitchFamily="18" charset="-120"/>
              </a:rPr>
              <a:t>：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帶</a:t>
            </a:r>
            <a:r>
              <a:rPr lang="en-US" altLang="zh-TW" dirty="0">
                <a:latin typeface="新細明體" panose="02020500000000000000" pitchFamily="18" charset="-120"/>
                <a:ea typeface="新細明體" panose="02020500000000000000" pitchFamily="18" charset="-120"/>
              </a:rPr>
              <a:t>O.W. 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en-US" altLang="zh-TW" b="1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G.W.B.*</a:t>
            </a:r>
            <a:r>
              <a:rPr lang="en-US" altLang="zh-TW" dirty="0">
                <a:latin typeface="新細明體" panose="02020500000000000000" pitchFamily="18" charset="-120"/>
                <a:ea typeface="新細明體" panose="02020500000000000000" pitchFamily="18" charset="-120"/>
              </a:rPr>
              <a:t>						</a:t>
            </a:r>
            <a:r>
              <a:rPr lang="en-US" altLang="zh-TW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            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en-US" altLang="zh-TW" b="1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W.B.*</a:t>
            </a:r>
            <a:endParaRPr lang="en-US" altLang="zh-TW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數學：數書、</a:t>
            </a:r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數習</a:t>
            </a:r>
            <a:r>
              <a:rPr lang="en-US" altLang="zh-TW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*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數加</a:t>
            </a:r>
            <a:r>
              <a:rPr lang="en-US" altLang="zh-TW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*</a:t>
            </a:r>
          </a:p>
          <a:p>
            <a:pPr marL="0" indent="0">
              <a:buNone/>
            </a:pP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常識：常書、</a:t>
            </a:r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常習</a:t>
            </a:r>
            <a:r>
              <a:rPr lang="en-US" altLang="zh-TW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*</a:t>
            </a:r>
          </a:p>
          <a:p>
            <a:pPr marL="0" indent="0">
              <a:buNone/>
            </a:pP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宗教</a:t>
            </a:r>
            <a:r>
              <a:rPr lang="en-US" altLang="zh-TW" dirty="0">
                <a:latin typeface="新細明體" panose="02020500000000000000" pitchFamily="18" charset="-120"/>
                <a:ea typeface="新細明體" panose="02020500000000000000" pitchFamily="18" charset="-120"/>
              </a:rPr>
              <a:t>/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公民：喜訊、</a:t>
            </a:r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習作</a:t>
            </a:r>
            <a:r>
              <a:rPr lang="en-US" altLang="zh-TW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*</a:t>
            </a:r>
          </a:p>
          <a:p>
            <a:pPr marL="0" indent="0">
              <a:buNone/>
            </a:pP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一讀、誘讀：圖書學校提供</a:t>
            </a:r>
            <a:endParaRPr lang="en-US" altLang="zh-TW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有</a:t>
            </a:r>
            <a:r>
              <a:rPr lang="en-US" altLang="zh-TW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*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的書本老師會放在課室書櫃</a:t>
            </a:r>
            <a:endParaRPr lang="en-US" altLang="zh-TW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普通話書</a:t>
            </a:r>
            <a:r>
              <a:rPr lang="en-US" altLang="zh-TW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*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音樂書</a:t>
            </a:r>
            <a:r>
              <a:rPr lang="en-US" altLang="zh-TW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*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顏色筆</a:t>
            </a:r>
            <a:r>
              <a:rPr lang="en-US" altLang="zh-TW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*</a:t>
            </a:r>
            <a:r>
              <a:rPr lang="en-US" altLang="zh-TW" dirty="0"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顏色筆已代購</a:t>
            </a:r>
            <a:r>
              <a:rPr lang="en-US" altLang="zh-TW" dirty="0">
                <a:latin typeface="新細明體" panose="02020500000000000000" pitchFamily="18" charset="-120"/>
                <a:ea typeface="新細明體" panose="02020500000000000000" pitchFamily="18" charset="-120"/>
              </a:rPr>
              <a:t>)</a:t>
            </a:r>
          </a:p>
          <a:p>
            <a:pPr marL="0" indent="0">
              <a:buNone/>
            </a:pPr>
            <a:endParaRPr lang="en-US" altLang="zh-TW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dirty="0">
              <a:latin typeface="新細明體" panose="02020500000000000000" pitchFamily="18" charset="-120"/>
            </a:endParaRP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26328A2-5475-407E-967D-193DFF9FA0CC}"/>
              </a:ext>
            </a:extLst>
          </p:cNvPr>
          <p:cNvSpPr/>
          <p:nvPr/>
        </p:nvSpPr>
        <p:spPr>
          <a:xfrm>
            <a:off x="237522" y="1417638"/>
            <a:ext cx="374037" cy="3551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7896579-21CB-40F8-89D6-8BB0D6FE9F00}"/>
              </a:ext>
            </a:extLst>
          </p:cNvPr>
          <p:cNvSpPr/>
          <p:nvPr/>
        </p:nvSpPr>
        <p:spPr>
          <a:xfrm>
            <a:off x="237522" y="1916832"/>
            <a:ext cx="734078" cy="4320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EE0C83B-F7EC-4904-96D8-D89293BFF796}"/>
              </a:ext>
            </a:extLst>
          </p:cNvPr>
          <p:cNvSpPr/>
          <p:nvPr/>
        </p:nvSpPr>
        <p:spPr>
          <a:xfrm>
            <a:off x="1259632" y="1916832"/>
            <a:ext cx="734078" cy="4320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B7E656B-7D3F-45BD-86B6-07E40836596D}"/>
              </a:ext>
            </a:extLst>
          </p:cNvPr>
          <p:cNvSpPr/>
          <p:nvPr/>
        </p:nvSpPr>
        <p:spPr>
          <a:xfrm>
            <a:off x="2195736" y="1916832"/>
            <a:ext cx="734078" cy="4320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87F6E4F-A112-480E-9FCE-A3CEEE3F0CCD}"/>
              </a:ext>
            </a:extLst>
          </p:cNvPr>
          <p:cNvSpPr/>
          <p:nvPr/>
        </p:nvSpPr>
        <p:spPr>
          <a:xfrm>
            <a:off x="237522" y="2416026"/>
            <a:ext cx="518054" cy="4320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4E8CB1E-8B4E-4B03-9B6A-732A65E6FA44}"/>
              </a:ext>
            </a:extLst>
          </p:cNvPr>
          <p:cNvSpPr/>
          <p:nvPr/>
        </p:nvSpPr>
        <p:spPr>
          <a:xfrm>
            <a:off x="971600" y="2412043"/>
            <a:ext cx="1152128" cy="4320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3853A3E-57EE-4042-B046-5E74E600DB23}"/>
              </a:ext>
            </a:extLst>
          </p:cNvPr>
          <p:cNvSpPr/>
          <p:nvPr/>
        </p:nvSpPr>
        <p:spPr>
          <a:xfrm>
            <a:off x="2383564" y="2412043"/>
            <a:ext cx="892291" cy="4320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08FF8DC-38D8-4EDE-ADC5-53488BB72142}"/>
              </a:ext>
            </a:extLst>
          </p:cNvPr>
          <p:cNvSpPr/>
          <p:nvPr/>
        </p:nvSpPr>
        <p:spPr>
          <a:xfrm>
            <a:off x="3516826" y="2412043"/>
            <a:ext cx="983166" cy="4320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6FB2027-DFF4-4FA2-A146-7C700A35A4AC}"/>
              </a:ext>
            </a:extLst>
          </p:cNvPr>
          <p:cNvSpPr/>
          <p:nvPr/>
        </p:nvSpPr>
        <p:spPr>
          <a:xfrm>
            <a:off x="4731428" y="2412043"/>
            <a:ext cx="776675" cy="4320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9ED7E1F-B79D-45AE-88AC-E11E3F8E4A73}"/>
              </a:ext>
            </a:extLst>
          </p:cNvPr>
          <p:cNvSpPr/>
          <p:nvPr/>
        </p:nvSpPr>
        <p:spPr>
          <a:xfrm>
            <a:off x="237522" y="3256580"/>
            <a:ext cx="734078" cy="4320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4DD1B29-9215-487C-9F15-27E68B1F04F6}"/>
              </a:ext>
            </a:extLst>
          </p:cNvPr>
          <p:cNvSpPr/>
          <p:nvPr/>
        </p:nvSpPr>
        <p:spPr>
          <a:xfrm>
            <a:off x="234071" y="3745829"/>
            <a:ext cx="734078" cy="4320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60961A0-04BF-4E74-8F74-FF4FE5259E2F}"/>
              </a:ext>
            </a:extLst>
          </p:cNvPr>
          <p:cNvSpPr/>
          <p:nvPr/>
        </p:nvSpPr>
        <p:spPr>
          <a:xfrm>
            <a:off x="234070" y="4252669"/>
            <a:ext cx="1457609" cy="4320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4F7A84D-69DE-4073-97EC-9D9BD34096EE}"/>
              </a:ext>
            </a:extLst>
          </p:cNvPr>
          <p:cNvSpPr/>
          <p:nvPr/>
        </p:nvSpPr>
        <p:spPr>
          <a:xfrm>
            <a:off x="244820" y="4725144"/>
            <a:ext cx="734078" cy="4320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B69E8F7-CF26-4065-A699-242CD366BE95}"/>
              </a:ext>
            </a:extLst>
          </p:cNvPr>
          <p:cNvSpPr/>
          <p:nvPr/>
        </p:nvSpPr>
        <p:spPr>
          <a:xfrm>
            <a:off x="1180625" y="4725144"/>
            <a:ext cx="734078" cy="4320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542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`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214546" y="1985555"/>
            <a:ext cx="5000660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88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九月份</a:t>
            </a:r>
            <a:endParaRPr lang="en-US" altLang="zh-TW" sz="88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r>
              <a:rPr lang="zh-TW" altLang="en-US" sz="88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開學須知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712316"/>
            <a:ext cx="1801472" cy="180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126" y="836712"/>
            <a:ext cx="1412122" cy="167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516560"/>
            <a:ext cx="1953226" cy="1044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250" y="5280489"/>
            <a:ext cx="1440160" cy="1267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120666" y="260648"/>
            <a:ext cx="7007046" cy="60324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新細明體"/>
                <a:cs typeface="+mn-cs"/>
              </a:rPr>
              <a:t>升小一前，芬蘭教育要孩子學會的十大能力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新細明體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MO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新細明體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新細明體"/>
                <a:cs typeface="+mn-cs"/>
              </a:rPr>
              <a:t>穿、脫衣服，綁鞋帶，摺衣服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新細明體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新細明體"/>
                <a:cs typeface="+mn-cs"/>
              </a:rPr>
              <a:t>上廁所，洗澡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新細明體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新細明體"/>
                <a:cs typeface="+mn-cs"/>
              </a:rPr>
              <a:t>用餐具吃飯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新細明體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新細明體"/>
                <a:cs typeface="+mn-cs"/>
              </a:rPr>
              <a:t>勇於嘗試不同的食物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新細明體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新細明體"/>
                <a:cs typeface="+mn-cs"/>
              </a:rPr>
              <a:t>坐下專心工作十分鐘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新細明體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新細明體"/>
                <a:cs typeface="+mn-cs"/>
              </a:rPr>
              <a:t>用剪刀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新細明體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新細明體"/>
                <a:cs typeface="+mn-cs"/>
              </a:rPr>
              <a:t>聆聽十分鐘故事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新細明體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新細明體"/>
                <a:cs typeface="+mn-cs"/>
              </a:rPr>
              <a:t>把東西放回原位，遊戲後整理乾淨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新細明體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新細明體"/>
                <a:cs typeface="+mn-cs"/>
              </a:rPr>
              <a:t>走路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新細明體"/>
                <a:cs typeface="+mn-cs"/>
              </a:rPr>
              <a:t>20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新細明體"/>
                <a:cs typeface="+mn-cs"/>
              </a:rPr>
              <a:t>分鐘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新細明體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新細明體"/>
                <a:cs typeface="+mn-cs"/>
              </a:rPr>
              <a:t>知道要怎樣去上學，並和爸媽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新細明體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新細明體"/>
                <a:cs typeface="+mn-cs"/>
              </a:rPr>
              <a:t>       一起了解路程中有危險的地方</a:t>
            </a:r>
            <a:endParaRPr kumimoji="0" lang="en-US" altLang="zh-MO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新細明體"/>
              <a:cs typeface="+mn-cs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600387"/>
            <a:ext cx="1418916" cy="1680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31827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1472" y="3269977"/>
            <a:ext cx="8358246" cy="1527175"/>
          </a:xfrm>
        </p:spPr>
        <p:txBody>
          <a:bodyPr/>
          <a:lstStyle/>
          <a:p>
            <a:pPr algn="ctr"/>
            <a:r>
              <a:rPr lang="zh-TW" altLang="en-US" sz="13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家長</a:t>
            </a:r>
            <a:r>
              <a:rPr lang="en-US" altLang="zh-TW" sz="13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13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13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發問時間</a:t>
            </a:r>
          </a:p>
        </p:txBody>
      </p:sp>
      <p:pic>
        <p:nvPicPr>
          <p:cNvPr id="57356" name="Picture 12" descr="C:\Users\nt002\AppData\Local\Microsoft\Windows\Temporary Internet Files\Content.IE5\XQA9HXKY\MC900335258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429388" y="4437112"/>
            <a:ext cx="2500330" cy="214008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pic06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6803" name="WordArt 3"/>
          <p:cNvSpPr>
            <a:spLocks noChangeArrowheads="1" noChangeShapeType="1" noTextEdit="1"/>
          </p:cNvSpPr>
          <p:nvPr/>
        </p:nvSpPr>
        <p:spPr bwMode="auto">
          <a:xfrm>
            <a:off x="1285852" y="1285860"/>
            <a:ext cx="6030928" cy="26432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標楷體"/>
                <a:ea typeface="標楷體"/>
              </a:rPr>
              <a:t>謝謝各位家長蒞臨</a:t>
            </a:r>
            <a:r>
              <a:rPr lang="en-US" altLang="zh-TW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標楷體"/>
                <a:ea typeface="標楷體"/>
              </a:rPr>
              <a:t>!</a:t>
            </a:r>
          </a:p>
          <a:p>
            <a:pPr algn="ctr"/>
            <a:r>
              <a:rPr lang="zh-TW" alt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標楷體"/>
                <a:ea typeface="標楷體"/>
              </a:rPr>
              <a:t>家校合作步向成功</a:t>
            </a:r>
            <a:r>
              <a:rPr lang="en-US" altLang="zh-TW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標楷體"/>
                <a:ea typeface="標楷體"/>
              </a:rPr>
              <a:t>!</a:t>
            </a:r>
            <a:endParaRPr lang="zh-TW" altLang="en-US" sz="48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標楷體"/>
              <a:ea typeface="標楷體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67544" y="2492896"/>
            <a:ext cx="8893175" cy="501774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zh-TW" sz="2600" dirty="0"/>
          </a:p>
          <a:p>
            <a:pPr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zh-TW" altLang="en-US" sz="44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班級</a:t>
            </a:r>
            <a:r>
              <a:rPr lang="en-US" altLang="zh-TW" sz="44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︰P1A</a:t>
            </a:r>
            <a:r>
              <a:rPr lang="zh-TW" altLang="en-US" sz="44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44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P1B</a:t>
            </a:r>
            <a:r>
              <a:rPr lang="zh-TW" altLang="en-US" sz="44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44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P1C</a:t>
            </a:r>
            <a:endParaRPr lang="en-US" altLang="zh-TW" sz="2700" b="1" dirty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altLang="zh-TW" sz="2800" b="1" dirty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班主任</a:t>
            </a:r>
            <a:r>
              <a:rPr lang="en-US" altLang="zh-TW" sz="3600" b="1" dirty="0">
                <a:latin typeface="標楷體" pitchFamily="65" charset="-120"/>
                <a:ea typeface="標楷體" pitchFamily="65" charset="-120"/>
              </a:rPr>
              <a:t>：	P1A 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曾歡瑜老師</a:t>
            </a:r>
            <a:endParaRPr lang="en-US" altLang="zh-TW" sz="3600" b="1" dirty="0">
              <a:latin typeface="標楷體" pitchFamily="65" charset="-120"/>
              <a:ea typeface="標楷體" pitchFamily="65" charset="-120"/>
            </a:endParaRPr>
          </a:p>
          <a:p>
            <a:pPr marL="2240280" lvl="8" indent="0">
              <a:lnSpc>
                <a:spcPct val="80000"/>
              </a:lnSpc>
              <a:buNone/>
            </a:pPr>
            <a:r>
              <a:rPr lang="en-US" altLang="zh-TW" sz="3600" b="1" dirty="0">
                <a:latin typeface="標楷體" pitchFamily="65" charset="-120"/>
                <a:ea typeface="標楷體" pitchFamily="65" charset="-120"/>
              </a:rPr>
              <a:t>	P1B 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吳曉萍老師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           </a:t>
            </a:r>
            <a:r>
              <a:rPr lang="en-US" altLang="zh-TW" sz="3600" b="1" dirty="0">
                <a:latin typeface="標楷體" pitchFamily="65" charset="-120"/>
                <a:ea typeface="標楷體" pitchFamily="65" charset="-120"/>
              </a:rPr>
              <a:t>	P1C 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陳桂紅老師</a:t>
            </a:r>
          </a:p>
          <a:p>
            <a:pPr eaLnBrk="1" hangingPunct="1">
              <a:lnSpc>
                <a:spcPct val="80000"/>
              </a:lnSpc>
            </a:pPr>
            <a:endParaRPr lang="en-US" altLang="zh-TW" sz="3200" b="1" dirty="0">
              <a:latin typeface="新細明體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827584" y="764704"/>
            <a:ext cx="79255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000" dirty="0">
                <a:solidFill>
                  <a:srgbClr val="000099"/>
                </a:solidFill>
              </a:rPr>
              <a:t>2022-2023</a:t>
            </a:r>
            <a:r>
              <a:rPr lang="zh-TW" altLang="en-US" sz="6000" dirty="0">
                <a:solidFill>
                  <a:srgbClr val="000099"/>
                </a:solidFill>
              </a:rPr>
              <a:t> 小一班主任</a:t>
            </a:r>
          </a:p>
        </p:txBody>
      </p:sp>
    </p:spTree>
    <p:extLst>
      <p:ext uri="{BB962C8B-B14F-4D97-AF65-F5344CB8AC3E}">
        <p14:creationId xmlns:p14="http://schemas.microsoft.com/office/powerpoint/2010/main" val="326859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3599" y="705633"/>
            <a:ext cx="8352928" cy="2160240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72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標楷體" pitchFamily="65" charset="-120"/>
                <a:ea typeface="標楷體" pitchFamily="65" charset="-120"/>
                <a:cs typeface="+mj-cs"/>
                <a:sym typeface="Wingdings"/>
              </a:rPr>
              <a:t> </a:t>
            </a:r>
            <a:r>
              <a:rPr lang="zh-TW" altLang="en-US" sz="7200" b="1" u="sng" cap="all" dirty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標楷體" pitchFamily="65" charset="-120"/>
                <a:ea typeface="標楷體" pitchFamily="65" charset="-120"/>
                <a:cs typeface="+mj-cs"/>
              </a:rPr>
              <a:t>開 學 禮</a:t>
            </a:r>
            <a:r>
              <a:rPr lang="zh-TW" altLang="en-US" sz="72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72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標楷體" pitchFamily="65" charset="-120"/>
                <a:ea typeface="標楷體" pitchFamily="65" charset="-120"/>
                <a:sym typeface="Wingdings"/>
              </a:rPr>
              <a:t></a:t>
            </a:r>
            <a:r>
              <a:rPr lang="en-US" altLang="zh-TW" sz="7200" b="1" u="sng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標楷體" pitchFamily="65" charset="-120"/>
                <a:ea typeface="標楷體" pitchFamily="65" charset="-120"/>
                <a:cs typeface="+mj-cs"/>
              </a:rPr>
              <a:t/>
            </a:r>
            <a:br>
              <a:rPr lang="en-US" altLang="zh-TW" sz="7200" b="1" u="sng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標楷體" pitchFamily="65" charset="-120"/>
                <a:ea typeface="標楷體" pitchFamily="65" charset="-120"/>
                <a:cs typeface="+mj-cs"/>
              </a:rPr>
            </a:br>
            <a:r>
              <a:rPr lang="en-US" altLang="zh-TW" sz="7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標楷體" pitchFamily="65" charset="-120"/>
                <a:ea typeface="標楷體" pitchFamily="65" charset="-120"/>
                <a:cs typeface="+mj-cs"/>
              </a:rPr>
              <a:t>9</a:t>
            </a:r>
            <a:r>
              <a:rPr lang="zh-TW" altLang="en-US" sz="7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標楷體" pitchFamily="65" charset="-120"/>
                <a:ea typeface="標楷體" pitchFamily="65" charset="-120"/>
                <a:cs typeface="+mj-cs"/>
              </a:rPr>
              <a:t> 月 </a:t>
            </a:r>
            <a:r>
              <a:rPr lang="en-US" altLang="zh-TW" sz="7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標楷體" pitchFamily="65" charset="-120"/>
                <a:ea typeface="標楷體" pitchFamily="65" charset="-120"/>
                <a:cs typeface="+mj-cs"/>
              </a:rPr>
              <a:t>1</a:t>
            </a:r>
            <a:r>
              <a:rPr lang="zh-TW" altLang="en-US" sz="7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標楷體" pitchFamily="65" charset="-120"/>
                <a:ea typeface="標楷體" pitchFamily="65" charset="-120"/>
                <a:cs typeface="+mj-cs"/>
              </a:rPr>
              <a:t> 日</a:t>
            </a:r>
            <a:r>
              <a:rPr lang="en-US" altLang="zh-TW" sz="7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標楷體" pitchFamily="65" charset="-120"/>
                <a:ea typeface="標楷體" pitchFamily="65" charset="-120"/>
                <a:cs typeface="+mj-cs"/>
              </a:rPr>
              <a:t>(</a:t>
            </a:r>
            <a:r>
              <a:rPr lang="zh-TW" altLang="en-US" sz="7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標楷體" pitchFamily="65" charset="-120"/>
                <a:ea typeface="標楷體" pitchFamily="65" charset="-120"/>
                <a:cs typeface="+mj-cs"/>
              </a:rPr>
              <a:t>星期</a:t>
            </a:r>
            <a:r>
              <a:rPr lang="zh-CN" altLang="en-US" sz="7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標楷體" pitchFamily="65" charset="-120"/>
                <a:ea typeface="標楷體" pitchFamily="65" charset="-120"/>
                <a:cs typeface="+mj-cs"/>
              </a:rPr>
              <a:t>四</a:t>
            </a:r>
            <a:r>
              <a:rPr lang="en-US" altLang="zh-TW" sz="7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標楷體" pitchFamily="65" charset="-120"/>
                <a:ea typeface="標楷體" pitchFamily="65" charset="-120"/>
                <a:cs typeface="+mj-cs"/>
              </a:rPr>
              <a:t>)</a:t>
            </a:r>
            <a:endParaRPr lang="zh-TW" altLang="en-US" sz="88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cs typeface="+mj-cs"/>
            </a:endParaRPr>
          </a:p>
        </p:txBody>
      </p:sp>
      <p:sp>
        <p:nvSpPr>
          <p:cNvPr id="44034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323528" y="2492896"/>
            <a:ext cx="8967911" cy="4581128"/>
          </a:xfrm>
        </p:spPr>
        <p:txBody>
          <a:bodyPr/>
          <a:lstStyle/>
          <a:p>
            <a:pPr marL="514350" indent="-514350" eaLnBrk="1" hangingPunct="1">
              <a:lnSpc>
                <a:spcPts val="8000"/>
              </a:lnSpc>
              <a:buFont typeface="Wingdings 2" pitchFamily="18" charset="2"/>
              <a:buBlip>
                <a:blip r:embed="rId3"/>
              </a:buBlip>
            </a:pPr>
            <a:r>
              <a:rPr lang="zh-TW" altLang="en-US" sz="4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時間：</a:t>
            </a:r>
            <a:r>
              <a:rPr lang="en-US" altLang="zh-TW" sz="46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08</a:t>
            </a:r>
            <a:r>
              <a:rPr lang="zh-TW" altLang="en-US" sz="46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46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46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46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 sz="46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─ </a:t>
            </a:r>
            <a:r>
              <a:rPr lang="en-US" altLang="zh-TW" sz="46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11</a:t>
            </a:r>
            <a:r>
              <a:rPr lang="zh-TW" altLang="en-US" sz="46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46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46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46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30</a:t>
            </a:r>
          </a:p>
          <a:p>
            <a:pPr marL="514350" indent="-514350" eaLnBrk="1" hangingPunct="1">
              <a:lnSpc>
                <a:spcPts val="8000"/>
              </a:lnSpc>
              <a:buFont typeface="Wingdings 2" pitchFamily="18" charset="2"/>
              <a:buBlip>
                <a:blip r:embed="rId3"/>
              </a:buBlip>
            </a:pPr>
            <a:r>
              <a:rPr lang="en-US" altLang="zh-TW" sz="4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帶小背</a:t>
            </a:r>
            <a:r>
              <a:rPr lang="zh-TW" altLang="en-US" sz="4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包</a:t>
            </a:r>
            <a:r>
              <a:rPr lang="en-US" altLang="zh-TW" sz="4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4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食物袋、文具</a:t>
            </a:r>
            <a:r>
              <a:rPr lang="en-US" altLang="zh-TW" sz="4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、A4</a:t>
            </a:r>
            <a:r>
              <a:rPr lang="zh-TW" altLang="en-US" sz="4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文件膠套</a:t>
            </a:r>
            <a:r>
              <a:rPr lang="en-US" altLang="zh-TW" sz="4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</a:t>
            </a:r>
          </a:p>
          <a:p>
            <a:pPr marL="514350" indent="-514350" eaLnBrk="1" hangingPunct="1">
              <a:lnSpc>
                <a:spcPts val="8000"/>
              </a:lnSpc>
              <a:buFont typeface="Wingdings 2" pitchFamily="18" charset="2"/>
              <a:buBlip>
                <a:blip r:embed="rId3"/>
              </a:buBlip>
            </a:pPr>
            <a:r>
              <a:rPr lang="zh-TW" altLang="en-US" sz="4600" b="1" dirty="0">
                <a:solidFill>
                  <a:srgbClr val="0892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穿整齊的夏季校服</a:t>
            </a:r>
            <a:endParaRPr lang="en-US" altLang="zh-TW" sz="4600" b="1" dirty="0">
              <a:solidFill>
                <a:srgbClr val="0892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ea typeface="標楷體" pitchFamily="65" charset="-120"/>
            </a:endParaRPr>
          </a:p>
          <a:p>
            <a:pPr marL="0" indent="0" eaLnBrk="1" hangingPunct="1">
              <a:lnSpc>
                <a:spcPts val="8000"/>
              </a:lnSpc>
              <a:buNone/>
            </a:pPr>
            <a:endParaRPr lang="en-US" altLang="zh-TW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ea typeface="標楷體" pitchFamily="65" charset="-120"/>
            </a:endParaRPr>
          </a:p>
          <a:p>
            <a:pPr marL="514350" indent="-514350" eaLnBrk="1" hangingPunct="1">
              <a:lnSpc>
                <a:spcPts val="8000"/>
              </a:lnSpc>
              <a:buNone/>
            </a:pPr>
            <a:r>
              <a:rPr lang="zh-TW" altLang="en-US" sz="6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 </a:t>
            </a:r>
            <a:endParaRPr lang="en-US" altLang="zh-TW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4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4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4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7A593CC3-0B94-46C2-8C7D-EF4ED1734DA8}"/>
              </a:ext>
            </a:extLst>
          </p:cNvPr>
          <p:cNvSpPr/>
          <p:nvPr/>
        </p:nvSpPr>
        <p:spPr>
          <a:xfrm>
            <a:off x="251520" y="2204864"/>
            <a:ext cx="9721080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eaLnBrk="1" hangingPunct="1">
              <a:buBlip>
                <a:blip r:embed="rId2"/>
              </a:buBlip>
            </a:pPr>
            <a:endParaRPr lang="en-US" altLang="zh-TW" sz="4000" b="1" dirty="0">
              <a:solidFill>
                <a:schemeClr val="tx2"/>
              </a:solidFill>
              <a:latin typeface="標楷體" pitchFamily="65" charset="-120"/>
            </a:endParaRPr>
          </a:p>
          <a:p>
            <a:pPr marL="571500" indent="-571500" eaLnBrk="1" hangingPunct="1">
              <a:buBlip>
                <a:blip r:embed="rId2"/>
              </a:buBlip>
            </a:pPr>
            <a:r>
              <a:rPr lang="zh-TW" altLang="en-US" sz="3400" b="1" dirty="0">
                <a:solidFill>
                  <a:srgbClr val="00B050"/>
                </a:solidFill>
                <a:latin typeface="標楷體" pitchFamily="65" charset="-120"/>
              </a:rPr>
              <a:t>上午</a:t>
            </a:r>
            <a:r>
              <a:rPr lang="en-US" altLang="zh-TW" sz="3400" b="1" dirty="0">
                <a:solidFill>
                  <a:srgbClr val="00B050"/>
                </a:solidFill>
                <a:latin typeface="標楷體" pitchFamily="65" charset="-120"/>
              </a:rPr>
              <a:t>8:10 </a:t>
            </a:r>
            <a:r>
              <a:rPr lang="zh-TW" altLang="en-US" sz="3400" b="1" dirty="0">
                <a:solidFill>
                  <a:srgbClr val="00B050"/>
                </a:solidFill>
                <a:latin typeface="標楷體" pitchFamily="65" charset="-120"/>
              </a:rPr>
              <a:t>至 </a:t>
            </a:r>
            <a:r>
              <a:rPr lang="en-US" altLang="zh-TW" sz="3400" b="1" dirty="0">
                <a:solidFill>
                  <a:srgbClr val="00B050"/>
                </a:solidFill>
                <a:latin typeface="標楷體" pitchFamily="65" charset="-120"/>
              </a:rPr>
              <a:t>12:21 (</a:t>
            </a:r>
            <a:r>
              <a:rPr lang="en-US" altLang="zh-TW" sz="3400" b="1" dirty="0" err="1">
                <a:solidFill>
                  <a:srgbClr val="00B050"/>
                </a:solidFill>
                <a:latin typeface="標楷體" pitchFamily="65" charset="-120"/>
              </a:rPr>
              <a:t>星期一</a:t>
            </a:r>
            <a:r>
              <a:rPr lang="zh-TW" altLang="en-US" sz="3400" b="1" dirty="0">
                <a:solidFill>
                  <a:srgbClr val="00B050"/>
                </a:solidFill>
                <a:latin typeface="標楷體" pitchFamily="65" charset="-120"/>
              </a:rPr>
              <a:t> 至 </a:t>
            </a:r>
            <a:r>
              <a:rPr lang="en-US" altLang="zh-TW" sz="3400" b="1" dirty="0" err="1">
                <a:solidFill>
                  <a:srgbClr val="00B050"/>
                </a:solidFill>
                <a:latin typeface="標楷體" pitchFamily="65" charset="-120"/>
              </a:rPr>
              <a:t>星期五</a:t>
            </a:r>
            <a:r>
              <a:rPr lang="en-US" altLang="zh-TW" sz="3400" b="1" dirty="0">
                <a:solidFill>
                  <a:srgbClr val="00B050"/>
                </a:solidFill>
                <a:latin typeface="標楷體" pitchFamily="65" charset="-120"/>
              </a:rPr>
              <a:t>)</a:t>
            </a:r>
          </a:p>
          <a:p>
            <a:pPr eaLnBrk="1" hangingPunct="1"/>
            <a:endParaRPr lang="en-US" altLang="zh-TW" sz="3400" b="1" dirty="0">
              <a:solidFill>
                <a:schemeClr val="tx2"/>
              </a:solidFill>
              <a:latin typeface="標楷體" pitchFamily="65" charset="-120"/>
            </a:endParaRPr>
          </a:p>
          <a:p>
            <a:pPr marL="571500" indent="-571500" eaLnBrk="1" hangingPunct="1">
              <a:buBlip>
                <a:blip r:embed="rId2"/>
              </a:buBlip>
            </a:pPr>
            <a:r>
              <a:rPr lang="zh-TW" altLang="en-US" sz="3400" b="1" dirty="0">
                <a:solidFill>
                  <a:srgbClr val="000099"/>
                </a:solidFill>
                <a:latin typeface="標楷體" pitchFamily="65" charset="-120"/>
              </a:rPr>
              <a:t>下午</a:t>
            </a:r>
            <a:r>
              <a:rPr lang="en-US" altLang="zh-TW" sz="3400" b="1" dirty="0">
                <a:solidFill>
                  <a:srgbClr val="000099"/>
                </a:solidFill>
                <a:latin typeface="標楷體" pitchFamily="65" charset="-120"/>
              </a:rPr>
              <a:t>2:00 </a:t>
            </a:r>
            <a:r>
              <a:rPr lang="zh-TW" altLang="en-US" sz="3400" b="1" dirty="0">
                <a:solidFill>
                  <a:srgbClr val="000099"/>
                </a:solidFill>
                <a:latin typeface="標楷體" pitchFamily="65" charset="-120"/>
              </a:rPr>
              <a:t>至 </a:t>
            </a:r>
            <a:r>
              <a:rPr lang="en-US" altLang="zh-TW" sz="3400" b="1" dirty="0">
                <a:solidFill>
                  <a:srgbClr val="000099"/>
                </a:solidFill>
                <a:latin typeface="標楷體" pitchFamily="65" charset="-120"/>
              </a:rPr>
              <a:t>4:21 (</a:t>
            </a:r>
            <a:r>
              <a:rPr lang="en-US" altLang="zh-TW" sz="3400" b="1" dirty="0" err="1">
                <a:solidFill>
                  <a:srgbClr val="000099"/>
                </a:solidFill>
                <a:latin typeface="標楷體" pitchFamily="65" charset="-120"/>
              </a:rPr>
              <a:t>星期一</a:t>
            </a:r>
            <a:r>
              <a:rPr lang="zh-TW" altLang="en-US" sz="3400" b="1" dirty="0">
                <a:solidFill>
                  <a:srgbClr val="000099"/>
                </a:solidFill>
                <a:latin typeface="標楷體" pitchFamily="65" charset="-120"/>
              </a:rPr>
              <a:t>、二、四、</a:t>
            </a:r>
            <a:r>
              <a:rPr lang="en-US" altLang="zh-TW" sz="3400" b="1" dirty="0">
                <a:solidFill>
                  <a:srgbClr val="000099"/>
                </a:solidFill>
                <a:latin typeface="標楷體" pitchFamily="65" charset="-120"/>
              </a:rPr>
              <a:t>五)</a:t>
            </a:r>
          </a:p>
          <a:p>
            <a:pPr marL="171450" indent="-171450" eaLnBrk="1" hangingPunct="1">
              <a:buBlip>
                <a:blip r:embed="rId2"/>
              </a:buBlip>
            </a:pPr>
            <a:endParaRPr lang="en-US" altLang="zh-TW" sz="1000" b="1" dirty="0">
              <a:solidFill>
                <a:schemeClr val="tx2"/>
              </a:solidFill>
              <a:latin typeface="標楷體" pitchFamily="65" charset="-120"/>
            </a:endParaRPr>
          </a:p>
          <a:p>
            <a:pPr marL="171450" indent="-171450" eaLnBrk="1" hangingPunct="1">
              <a:buBlip>
                <a:blip r:embed="rId2"/>
              </a:buBlip>
            </a:pPr>
            <a:endParaRPr lang="en-US" altLang="zh-TW" sz="1000" b="1" dirty="0">
              <a:solidFill>
                <a:schemeClr val="tx2"/>
              </a:solidFill>
              <a:latin typeface="標楷體" pitchFamily="65" charset="-120"/>
            </a:endParaRPr>
          </a:p>
          <a:p>
            <a:pPr marL="571500" indent="-571500" eaLnBrk="1" hangingPunct="1">
              <a:buBlip>
                <a:blip r:embed="rId2"/>
              </a:buBlip>
            </a:pPr>
            <a:r>
              <a:rPr lang="zh-TW" altLang="en-US" sz="4300" b="1" u="sng" dirty="0">
                <a:solidFill>
                  <a:srgbClr val="ED12FE"/>
                </a:solidFill>
                <a:latin typeface="標楷體" pitchFamily="65" charset="-120"/>
              </a:rPr>
              <a:t>逢星期三 下午 </a:t>
            </a:r>
            <a:r>
              <a:rPr lang="en-US" altLang="zh-TW" sz="4300" b="1" u="sng" dirty="0">
                <a:solidFill>
                  <a:srgbClr val="ED12FE"/>
                </a:solidFill>
                <a:latin typeface="標楷體" pitchFamily="65" charset="-120"/>
              </a:rPr>
              <a:t>3 : 40</a:t>
            </a:r>
            <a:r>
              <a:rPr lang="zh-TW" altLang="en-US" sz="4300" b="1" u="sng" dirty="0">
                <a:solidFill>
                  <a:srgbClr val="ED12FE"/>
                </a:solidFill>
                <a:latin typeface="標楷體" pitchFamily="65" charset="-120"/>
              </a:rPr>
              <a:t> 放學</a:t>
            </a:r>
            <a:endParaRPr lang="en-US" altLang="zh-TW" sz="4300" b="1" u="sng" dirty="0">
              <a:solidFill>
                <a:srgbClr val="ED12FE"/>
              </a:solidFill>
              <a:latin typeface="標楷體" pitchFamily="65" charset="-120"/>
            </a:endParaRPr>
          </a:p>
          <a:p>
            <a:pPr eaLnBrk="1" hangingPunct="1"/>
            <a:endParaRPr lang="en-US" altLang="zh-TW" sz="2000" b="1" dirty="0">
              <a:solidFill>
                <a:schemeClr val="tx2"/>
              </a:solidFill>
              <a:latin typeface="標楷體" pitchFamily="65" charset="-120"/>
            </a:endParaRPr>
          </a:p>
          <a:p>
            <a:pPr eaLnBrk="1" hangingPunct="1"/>
            <a:endParaRPr lang="en-US" altLang="zh-TW" sz="2000" b="1" dirty="0">
              <a:solidFill>
                <a:schemeClr val="tx2"/>
              </a:solidFill>
              <a:latin typeface="標楷體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219433" y="731959"/>
            <a:ext cx="470513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88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上課時間</a:t>
            </a:r>
          </a:p>
        </p:txBody>
      </p:sp>
      <p:pic>
        <p:nvPicPr>
          <p:cNvPr id="9" name="Picture 9" descr="00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3921" y="1052736"/>
            <a:ext cx="92551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2415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89892" y="764704"/>
            <a:ext cx="7010400" cy="2286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6600" b="1" u="sng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j-cs"/>
              </a:rPr>
              <a:t>溫馨提示</a:t>
            </a:r>
            <a:r>
              <a:rPr lang="en-US" altLang="zh-TW" sz="6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j-cs"/>
              </a:rPr>
              <a:t>:</a:t>
            </a:r>
            <a:r>
              <a:rPr lang="zh-TW" altLang="en-US" sz="7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j-cs"/>
              </a:rPr>
              <a:t/>
            </a:r>
            <a:br>
              <a:rPr lang="zh-TW" altLang="en-US" sz="7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j-cs"/>
              </a:rPr>
            </a:br>
            <a:endParaRPr lang="zh-TW" altLang="en-US" sz="7200" dirty="0">
              <a:cs typeface="+mj-cs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259632" y="2132856"/>
            <a:ext cx="8215313" cy="3096344"/>
          </a:xfrm>
        </p:spPr>
        <p:txBody>
          <a:bodyPr>
            <a:normAutofit/>
          </a:bodyPr>
          <a:lstStyle/>
          <a:p>
            <a:pPr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zh-TW" altLang="en-US" sz="49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本校不設校車接送學生</a:t>
            </a:r>
            <a:endParaRPr lang="en-US" altLang="zh-TW" sz="4900" b="1" dirty="0">
              <a:solidFill>
                <a:schemeClr val="tx2"/>
              </a:solidFill>
              <a:latin typeface="標楷體" pitchFamily="65" charset="-120"/>
              <a:ea typeface="標楷體" pitchFamily="65" charset="-120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zh-TW" altLang="en-US" sz="4800" b="1" dirty="0">
                <a:solidFill>
                  <a:srgbClr val="010899"/>
                </a:solidFill>
                <a:latin typeface="標楷體" pitchFamily="65" charset="-120"/>
                <a:ea typeface="標楷體" pitchFamily="65" charset="-120"/>
              </a:rPr>
              <a:t>開校門時間</a:t>
            </a:r>
            <a:r>
              <a:rPr lang="en-US" altLang="zh-TW" sz="4800" b="1" dirty="0">
                <a:solidFill>
                  <a:srgbClr val="010899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4800" b="1" dirty="0">
                <a:solidFill>
                  <a:srgbClr val="010899"/>
                </a:solidFill>
                <a:latin typeface="標楷體" pitchFamily="65" charset="-120"/>
                <a:ea typeface="標楷體" pitchFamily="65" charset="-120"/>
              </a:rPr>
              <a:t>早上 </a:t>
            </a:r>
            <a:r>
              <a:rPr lang="en-US" altLang="zh-TW" sz="4800" b="1" dirty="0">
                <a:solidFill>
                  <a:srgbClr val="010899"/>
                </a:solidFill>
                <a:latin typeface="標楷體" pitchFamily="65" charset="-120"/>
                <a:ea typeface="標楷體" pitchFamily="65" charset="-120"/>
              </a:rPr>
              <a:t>7:45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zh-TW" altLang="en-US" sz="4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          下午 </a:t>
            </a:r>
            <a:r>
              <a:rPr lang="en-US" altLang="zh-TW" sz="4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1:45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800" y="620688"/>
            <a:ext cx="878497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14350" indent="-514350"/>
            <a:r>
              <a:rPr lang="zh-TW" altLang="en-US" sz="7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標楷體" pitchFamily="65" charset="-120"/>
                <a:sym typeface="Wingdings"/>
              </a:rPr>
              <a:t>   </a:t>
            </a:r>
            <a:r>
              <a:rPr lang="zh-TW" altLang="en-US" sz="72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標楷體" pitchFamily="65" charset="-120"/>
              </a:rPr>
              <a:t>正式上課</a:t>
            </a:r>
            <a:endParaRPr lang="en-US" altLang="zh-TW" sz="7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標楷體" pitchFamily="65" charset="-120"/>
            </a:endParaRPr>
          </a:p>
          <a:p>
            <a:pPr marL="514350" indent="-514350" algn="ctr" eaLnBrk="1" hangingPunct="1">
              <a:buNone/>
            </a:pPr>
            <a:r>
              <a:rPr lang="en-US" altLang="zh-TW" sz="7200" b="1" u="sng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66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標楷體" pitchFamily="65" charset="-120"/>
              </a:rPr>
              <a:t>9</a:t>
            </a:r>
            <a:r>
              <a:rPr lang="zh-TW" altLang="en-US" sz="7200" b="1" u="sng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66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標楷體" pitchFamily="65" charset="-120"/>
              </a:rPr>
              <a:t> 月 </a:t>
            </a:r>
            <a:r>
              <a:rPr lang="en-US" altLang="zh-TW" sz="7200" b="1" u="sng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66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標楷體" pitchFamily="65" charset="-120"/>
              </a:rPr>
              <a:t>2</a:t>
            </a:r>
            <a:r>
              <a:rPr lang="zh-TW" altLang="en-US" sz="7200" b="1" u="sng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66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標楷體" pitchFamily="65" charset="-120"/>
              </a:rPr>
              <a:t> 日</a:t>
            </a:r>
            <a:r>
              <a:rPr lang="en-US" altLang="zh-TW" sz="7200" b="1" u="sng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66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標楷體" pitchFamily="65" charset="-120"/>
              </a:rPr>
              <a:t>(</a:t>
            </a:r>
            <a:r>
              <a:rPr lang="zh-TW" altLang="en-US" sz="7200" b="1" u="sng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66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標楷體" pitchFamily="65" charset="-120"/>
              </a:rPr>
              <a:t>星期</a:t>
            </a:r>
            <a:r>
              <a:rPr lang="zh-CN" altLang="en-US" sz="7200" b="1" u="sng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66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標楷體" pitchFamily="65" charset="-120"/>
              </a:rPr>
              <a:t>五</a:t>
            </a:r>
            <a:r>
              <a:rPr lang="en-US" altLang="zh-TW" sz="7200" b="1" u="sng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66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標楷體" pitchFamily="65" charset="-120"/>
              </a:rPr>
              <a:t>)</a:t>
            </a:r>
            <a:endParaRPr lang="zh-HK" altLang="en-US" sz="7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66FF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>
            <a:off x="217456" y="3068960"/>
            <a:ext cx="9291677" cy="4055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500" b="1" dirty="0">
                <a:latin typeface="標楷體" pitchFamily="65" charset="-120"/>
              </a:rPr>
              <a:t>※帶</a:t>
            </a:r>
            <a:r>
              <a:rPr lang="zh-TW" altLang="en-US" sz="3500" b="1" dirty="0">
                <a:latin typeface="標楷體" pitchFamily="65" charset="-120"/>
              </a:rPr>
              <a:t>書包、</a:t>
            </a:r>
            <a:r>
              <a:rPr lang="zh-CN" altLang="en-US" sz="3500" b="1" dirty="0">
                <a:latin typeface="標楷體" pitchFamily="65" charset="-120"/>
              </a:rPr>
              <a:t>課本</a:t>
            </a:r>
            <a:r>
              <a:rPr lang="zh-TW" altLang="en-US" sz="3500" b="1" dirty="0">
                <a:latin typeface="標楷體" pitchFamily="65" charset="-120"/>
              </a:rPr>
              <a:t>、食物袋、文具</a:t>
            </a:r>
            <a:endParaRPr lang="en-US" altLang="zh-TW" sz="3500" b="1" dirty="0">
              <a:latin typeface="標楷體" pitchFamily="65" charset="-12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TW" sz="3500" b="1" dirty="0">
                <a:latin typeface="標楷體" pitchFamily="65" charset="-120"/>
              </a:rPr>
              <a:t>※</a:t>
            </a:r>
            <a:r>
              <a:rPr lang="zh-TW" altLang="en-US" sz="3500" b="1" dirty="0">
                <a:latin typeface="標楷體" pitchFamily="65" charset="-120"/>
              </a:rPr>
              <a:t>請按時間表收拾書包</a:t>
            </a:r>
            <a:endParaRPr lang="en-US" altLang="zh-TW" sz="3500" b="1" dirty="0">
              <a:latin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b="1" dirty="0">
                <a:solidFill>
                  <a:schemeClr val="tx2"/>
                </a:solidFill>
                <a:latin typeface="標楷體" pitchFamily="65" charset="-120"/>
              </a:rPr>
              <a:t>※</a:t>
            </a:r>
            <a:r>
              <a:rPr lang="zh-TW" altLang="en-US" sz="3500" b="1" dirty="0">
                <a:latin typeface="標楷體" pitchFamily="65" charset="-120"/>
              </a:rPr>
              <a:t>當天上律動課或體育課的班級需穿着</a:t>
            </a:r>
            <a:r>
              <a:rPr lang="zh-TW" altLang="en-US" sz="3500" b="1" dirty="0">
                <a:solidFill>
                  <a:srgbClr val="FF0000"/>
                </a:solidFill>
                <a:latin typeface="標楷體" pitchFamily="65" charset="-120"/>
              </a:rPr>
              <a:t>運動服</a:t>
            </a:r>
            <a:endParaRPr lang="en-US" altLang="zh-TW" sz="3500" b="1" dirty="0">
              <a:solidFill>
                <a:srgbClr val="FF0000"/>
              </a:solidFill>
              <a:latin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b="1" dirty="0">
                <a:solidFill>
                  <a:schemeClr val="tx2"/>
                </a:solidFill>
                <a:latin typeface="標楷體" pitchFamily="65" charset="-120"/>
              </a:rPr>
              <a:t>※</a:t>
            </a:r>
            <a:r>
              <a:rPr lang="zh-TW" altLang="en-US" sz="3600" b="1" dirty="0">
                <a:solidFill>
                  <a:schemeClr val="tx2"/>
                </a:solidFill>
                <a:latin typeface="標楷體" pitchFamily="65" charset="-120"/>
              </a:rPr>
              <a:t>書本、作業簿、功課簿</a:t>
            </a:r>
            <a:r>
              <a:rPr lang="zh-TW" altLang="en-US" sz="3600" b="1" dirty="0">
                <a:solidFill>
                  <a:srgbClr val="FF0000"/>
                </a:solidFill>
                <a:latin typeface="標楷體" pitchFamily="65" charset="-120"/>
              </a:rPr>
              <a:t>不必使用</a:t>
            </a:r>
            <a:r>
              <a:rPr lang="zh-TW" altLang="en-US" sz="3600" b="1" dirty="0">
                <a:solidFill>
                  <a:schemeClr val="tx2"/>
                </a:solidFill>
                <a:latin typeface="標楷體" pitchFamily="65" charset="-120"/>
              </a:rPr>
              <a:t>包書膠</a:t>
            </a:r>
          </a:p>
          <a:p>
            <a:pPr>
              <a:lnSpc>
                <a:spcPct val="150000"/>
              </a:lnSpc>
            </a:pPr>
            <a:endParaRPr lang="zh-HK" altLang="en-US" sz="35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6469318" y="620688"/>
            <a:ext cx="242245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(</a:t>
            </a:r>
            <a:r>
              <a:rPr lang="zh-TW" altLang="en-US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全天</a:t>
            </a:r>
            <a:r>
              <a:rPr lang="en-US" altLang="zh-TW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)</a:t>
            </a:r>
            <a:endParaRPr lang="zh-TW" altLang="en-US" sz="6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252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公正">
  <a:themeElements>
    <a:clrScheme name="公正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公正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公正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4801</TotalTime>
  <Words>1280</Words>
  <Application>Microsoft Office PowerPoint</Application>
  <PresentationFormat>如螢幕大小 (4:3)</PresentationFormat>
  <Paragraphs>283</Paragraphs>
  <Slides>42</Slides>
  <Notes>33</Notes>
  <HiddenSlides>0</HiddenSlides>
  <MMClips>0</MMClips>
  <ScaleCrop>false</ScaleCrop>
  <HeadingPairs>
    <vt:vector size="6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42</vt:i4>
      </vt:variant>
    </vt:vector>
  </HeadingPairs>
  <TitlesOfParts>
    <vt:vector size="60" baseType="lpstr">
      <vt:lpstr>微軟正黑體</vt:lpstr>
      <vt:lpstr>PMingLiU</vt:lpstr>
      <vt:lpstr>PMingLiU</vt:lpstr>
      <vt:lpstr>標楷體</vt:lpstr>
      <vt:lpstr>Algerian</vt:lpstr>
      <vt:lpstr>Arial</vt:lpstr>
      <vt:lpstr>Arial Rounded MT Bold</vt:lpstr>
      <vt:lpstr>Berlin Sans FB Demi</vt:lpstr>
      <vt:lpstr>Bookman Old Style</vt:lpstr>
      <vt:lpstr>Calibri</vt:lpstr>
      <vt:lpstr>Cooper Black</vt:lpstr>
      <vt:lpstr>Franklin Gothic Book</vt:lpstr>
      <vt:lpstr>Perpetua</vt:lpstr>
      <vt:lpstr>Times New Roman</vt:lpstr>
      <vt:lpstr>Wingdings</vt:lpstr>
      <vt:lpstr>Wingdings 2</vt:lpstr>
      <vt:lpstr>公正</vt:lpstr>
      <vt:lpstr>Office 佈景主題</vt:lpstr>
      <vt:lpstr>PowerPoint 簡報</vt:lpstr>
      <vt:lpstr> 小一家長會</vt:lpstr>
      <vt:lpstr>    </vt:lpstr>
      <vt:lpstr>`</vt:lpstr>
      <vt:lpstr>PowerPoint 簡報</vt:lpstr>
      <vt:lpstr> 開 學 禮  9 月 1 日(星期四)</vt:lpstr>
      <vt:lpstr>PowerPoint 簡報</vt:lpstr>
      <vt:lpstr>溫馨提示: </vt:lpstr>
      <vt:lpstr>PowerPoint 簡報</vt:lpstr>
      <vt:lpstr>校服 (男生)</vt:lpstr>
      <vt:lpstr>校服 (女生)</vt:lpstr>
      <vt:lpstr>PowerPoint 簡報</vt:lpstr>
      <vt:lpstr>書包 &amp; 文具：自備</vt:lpstr>
      <vt:lpstr>自備用品</vt:lpstr>
      <vt:lpstr>PowerPoint 簡報</vt:lpstr>
      <vt:lpstr>PowerPoint 簡報</vt:lpstr>
      <vt:lpstr>   </vt:lpstr>
      <vt:lpstr>   </vt:lpstr>
      <vt:lpstr>PowerPoint 簡報</vt:lpstr>
      <vt:lpstr>PowerPoint 簡報</vt:lpstr>
      <vt:lpstr>PowerPoint 簡報</vt:lpstr>
      <vt:lpstr>   </vt:lpstr>
      <vt:lpstr>PowerPoint 簡報</vt:lpstr>
      <vt:lpstr> </vt:lpstr>
      <vt:lpstr>  學生調查表</vt:lpstr>
      <vt:lpstr>PowerPoint 簡報</vt:lpstr>
      <vt:lpstr> </vt:lpstr>
      <vt:lpstr>PowerPoint 簡報</vt:lpstr>
      <vt:lpstr>  </vt:lpstr>
      <vt:lpstr>  </vt:lpstr>
      <vt:lpstr>PowerPoint 簡報</vt:lpstr>
      <vt:lpstr>PowerPoint 簡報</vt:lpstr>
      <vt:lpstr>語文課本： 新編啟思中國語文(一上第一冊)</vt:lpstr>
      <vt:lpstr>PowerPoint 簡報</vt:lpstr>
      <vt:lpstr>PowerPoint 簡報</vt:lpstr>
      <vt:lpstr>PowerPoint 簡報</vt:lpstr>
      <vt:lpstr>PowerPoint 簡報</vt:lpstr>
      <vt:lpstr>PowerPoint 簡報</vt:lpstr>
      <vt:lpstr>上課時間表注意事項：</vt:lpstr>
      <vt:lpstr>PowerPoint 簡報</vt:lpstr>
      <vt:lpstr>家長 發問時間</vt:lpstr>
      <vt:lpstr>PowerPoint 簡報</vt:lpstr>
    </vt:vector>
  </TitlesOfParts>
  <Company>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Free User</dc:creator>
  <cp:lastModifiedBy>User</cp:lastModifiedBy>
  <cp:revision>700</cp:revision>
  <cp:lastPrinted>2021-07-01T04:09:16Z</cp:lastPrinted>
  <dcterms:created xsi:type="dcterms:W3CDTF">2005-06-16T06:54:29Z</dcterms:created>
  <dcterms:modified xsi:type="dcterms:W3CDTF">2022-08-27T05:34:09Z</dcterms:modified>
</cp:coreProperties>
</file>